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0" r:id="rId1"/>
  </p:sldMasterIdLst>
  <p:notesMasterIdLst>
    <p:notesMasterId r:id="rId7"/>
  </p:notesMasterIdLst>
  <p:sldIdLst>
    <p:sldId id="256" r:id="rId2"/>
    <p:sldId id="259" r:id="rId3"/>
    <p:sldId id="264" r:id="rId4"/>
    <p:sldId id="265" r:id="rId5"/>
    <p:sldId id="266"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5"/>
    <p:restoredTop sz="70494" autoAdjust="0"/>
  </p:normalViewPr>
  <p:slideViewPr>
    <p:cSldViewPr snapToGrid="0">
      <p:cViewPr>
        <p:scale>
          <a:sx n="97" d="100"/>
          <a:sy n="97" d="100"/>
        </p:scale>
        <p:origin x="-107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8E59D9-71FA-D448-B3DE-AB3D76001BCF}" type="datetimeFigureOut">
              <a:rPr lang="fr-FR" smtClean="0"/>
              <a:t>06/04/2024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16EF86-14ED-D64E-946A-CF6AFC7B8C94}" type="slidenum">
              <a:rPr lang="fr-FR" smtClean="0"/>
              <a:t>‹N°›</a:t>
            </a:fld>
            <a:endParaRPr lang="fr-FR"/>
          </a:p>
        </p:txBody>
      </p:sp>
    </p:spTree>
    <p:extLst>
      <p:ext uri="{BB962C8B-B14F-4D97-AF65-F5344CB8AC3E}">
        <p14:creationId xmlns:p14="http://schemas.microsoft.com/office/powerpoint/2010/main" val="2116976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0D16EF86-14ED-D64E-946A-CF6AFC7B8C94}" type="slidenum">
              <a:rPr lang="fr-FR" smtClean="0"/>
              <a:t>1</a:t>
            </a:fld>
            <a:endParaRPr lang="fr-FR"/>
          </a:p>
        </p:txBody>
      </p:sp>
    </p:spTree>
    <p:extLst>
      <p:ext uri="{BB962C8B-B14F-4D97-AF65-F5344CB8AC3E}">
        <p14:creationId xmlns:p14="http://schemas.microsoft.com/office/powerpoint/2010/main" val="468213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Ce scénario doit permettre aux élèves de découvrir la manière</a:t>
            </a:r>
            <a:r>
              <a:rPr lang="fr-FR" sz="12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dont l’intelligence artificielle peut améliorer la sécurité routière en permettant aux voitures de reconnaître les panneaux de signalisation par le biais d’un projet d’amélioration d’un OST</a:t>
            </a:r>
            <a:endParaRPr lang="fr-FR" sz="12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Séance </a:t>
            </a:r>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n° 1 : (Activité préalable </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:découverte du contexte, exploration des équipements</a:t>
            </a:r>
            <a:r>
              <a:rPr lang="fr-FR" sz="18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et des technologies embarquées visant à améliorer la sécurité des conducteurs grâce à la reconnaissance de panneaux : GPS, caméra embarquée IA, affichage tête haute…</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a:t>
            </a:r>
            <a:r>
              <a:rPr lang="fr-FR" sz="18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 P</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rincipe du fonctionnement de l’apprentissage machine (machine </a:t>
            </a:r>
            <a:r>
              <a:rPr lang="fr-FR" sz="1800" dirty="0" err="1"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learning</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par le biais de « </a:t>
            </a:r>
            <a:r>
              <a:rPr lang="fr-FR" sz="1800" dirty="0" err="1"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teachable</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machine » -</a:t>
            </a:r>
            <a:r>
              <a:rPr lang="fr-FR" sz="18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entraînement d’un modèle simple – test du modèle </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(1h</a:t>
            </a:r>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endParaRPr>
          </a:p>
          <a:p>
            <a:pPr rtl="0" fontAlgn="base"/>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Séance n° 2 : (Activité préalable </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a:t>
            </a:r>
            <a:r>
              <a:rPr lang="fr-FR" sz="1800" b="0" i="0" kern="1200" baseline="0" dirty="0" smtClean="0">
                <a:solidFill>
                  <a:schemeClr val="tx1"/>
                </a:solidFill>
                <a:effectLst/>
                <a:latin typeface="+mn-lt"/>
                <a:ea typeface="+mn-ea"/>
                <a:cs typeface="+mn-cs"/>
              </a:rPr>
              <a:t> </a:t>
            </a:r>
            <a:r>
              <a:rPr lang="fr-FR" sz="1800" b="0" i="0" kern="1200" dirty="0" smtClean="0">
                <a:solidFill>
                  <a:schemeClr val="tx1"/>
                </a:solidFill>
                <a:effectLst/>
                <a:latin typeface="+mn-lt"/>
                <a:ea typeface="+mn-ea"/>
                <a:cs typeface="+mn-cs"/>
              </a:rPr>
              <a:t>Analyser et décrire le fonctionnement d’un programme donné en langage courant</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Amélioration et optimisation  du modèle </a:t>
            </a:r>
            <a:r>
              <a:rPr lang="fr-FR" sz="1800" dirty="0" smtClean="0">
                <a:solidFill>
                  <a:srgbClr val="FFFF00"/>
                </a:solidFill>
                <a:effectLst/>
                <a:latin typeface="Arial" panose="020B0604020202020204" pitchFamily="34" charset="0"/>
                <a:ea typeface="Times New Roman" panose="02020603050405020304" pitchFamily="18" charset="0"/>
                <a:cs typeface="Arial" panose="020B0604020202020204" pitchFamily="34" charset="0"/>
              </a:rPr>
              <a:t>d’entraînement – Enrichissement de la base</a:t>
            </a:r>
            <a:r>
              <a:rPr lang="fr-FR" sz="1800" baseline="0" dirty="0" smtClean="0">
                <a:solidFill>
                  <a:srgbClr val="FFFF00"/>
                </a:solidFill>
                <a:effectLst/>
                <a:latin typeface="Arial" panose="020B0604020202020204" pitchFamily="34" charset="0"/>
                <a:ea typeface="Times New Roman" panose="02020603050405020304" pitchFamily="18" charset="0"/>
                <a:cs typeface="Arial" panose="020B0604020202020204" pitchFamily="34" charset="0"/>
              </a:rPr>
              <a:t> de données - </a:t>
            </a:r>
            <a:r>
              <a:rPr lang="fr-FR" sz="1200" b="0" i="0" kern="1200" dirty="0" smtClean="0">
                <a:solidFill>
                  <a:srgbClr val="FFFF00"/>
                </a:solidFill>
                <a:effectLst/>
                <a:latin typeface="+mn-lt"/>
                <a:ea typeface="+mn-ea"/>
                <a:cs typeface="+mn-cs"/>
              </a:rPr>
              <a:t>Augmentation du taux de confiance et de la précision de la reconnaissance prédictive. Perfectionnement du modèle en incorporant de nouveaux panneaux de signalisation. </a:t>
            </a:r>
            <a:r>
              <a:rPr lang="fr-FR" sz="4000" b="0" i="0" kern="1200" dirty="0" smtClean="0">
                <a:solidFill>
                  <a:srgbClr val="FF0000"/>
                </a:solidFill>
                <a:effectLst/>
                <a:latin typeface="+mn-lt"/>
                <a:ea typeface="+mn-ea"/>
                <a:cs typeface="+mn-cs"/>
              </a:rPr>
              <a:t>-</a:t>
            </a:r>
            <a:r>
              <a:rPr lang="fr-FR" sz="4000" b="0" dirty="0" smtClean="0">
                <a:solidFill>
                  <a:srgbClr val="FF0000"/>
                </a:solidFill>
                <a:effectLst/>
                <a:latin typeface="Arial" panose="020B0604020202020204" pitchFamily="34" charset="0"/>
                <a:ea typeface="Arial" panose="020B0604020202020204" pitchFamily="34" charset="0"/>
                <a:cs typeface="Arial" panose="020B0604020202020204" pitchFamily="34" charset="0"/>
              </a:rPr>
              <a:t>Intégration du modèle dans</a:t>
            </a:r>
            <a:r>
              <a:rPr lang="fr-FR" sz="4000" b="0" baseline="0" dirty="0" smtClean="0">
                <a:solidFill>
                  <a:srgbClr val="FF0000"/>
                </a:solidFill>
                <a:effectLst/>
                <a:latin typeface="Arial" panose="020B0604020202020204" pitchFamily="34" charset="0"/>
                <a:ea typeface="Arial" panose="020B0604020202020204" pitchFamily="34" charset="0"/>
                <a:cs typeface="Arial" panose="020B0604020202020204" pitchFamily="34" charset="0"/>
              </a:rPr>
              <a:t> un programme  d’affichage tête haute</a:t>
            </a:r>
            <a:r>
              <a:rPr lang="fr-FR" sz="4000" b="0" i="0" kern="1200" dirty="0" smtClean="0">
                <a:solidFill>
                  <a:srgbClr val="FF0000"/>
                </a:solidFill>
                <a:effectLst/>
                <a:latin typeface="+mn-lt"/>
                <a:ea typeface="+mn-ea"/>
                <a:cs typeface="+mn-cs"/>
              </a:rPr>
              <a:t> </a:t>
            </a:r>
            <a:r>
              <a:rPr lang="fr-FR" sz="4000" dirty="0" smtClean="0">
                <a:solidFill>
                  <a:srgbClr val="FF0000"/>
                </a:solidFill>
                <a:effectLst/>
                <a:latin typeface="Arial" panose="020B0604020202020204" pitchFamily="34" charset="0"/>
                <a:ea typeface="Times New Roman" panose="02020603050405020304" pitchFamily="18" charset="0"/>
                <a:cs typeface="Arial" panose="020B0604020202020204" pitchFamily="34" charset="0"/>
              </a:rPr>
              <a:t>(1h</a:t>
            </a:r>
            <a:r>
              <a:rPr lang="fr-FR" sz="40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a:t>
            </a:r>
            <a:endParaRPr lang="fr-FR" sz="4000" dirty="0">
              <a:solidFill>
                <a:srgbClr val="FF0000"/>
              </a:solidFill>
              <a:effectLst/>
              <a:latin typeface="Arial" panose="020B0604020202020204" pitchFamily="34" charset="0"/>
              <a:ea typeface="Times New Roman" panose="02020603050405020304" pitchFamily="18" charset="0"/>
              <a:cs typeface="Calibri Light" panose="020F03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dirty="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Séance n° 3 : </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Évaluation </a:t>
            </a:r>
            <a:r>
              <a:rPr lang="fr-FR" sz="1800" b="0" i="0" kern="1200" dirty="0" smtClean="0">
                <a:solidFill>
                  <a:schemeClr val="tx1"/>
                </a:solidFill>
                <a:effectLst/>
                <a:latin typeface="+mn-lt"/>
                <a:ea typeface="+mn-ea"/>
                <a:cs typeface="+mn-cs"/>
              </a:rPr>
              <a:t>pratique</a:t>
            </a:r>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 : </a:t>
            </a:r>
            <a:r>
              <a:rPr lang="fr-FR" sz="1800" b="0" i="0" kern="1200" dirty="0" smtClean="0">
                <a:solidFill>
                  <a:schemeClr val="tx1"/>
                </a:solidFill>
                <a:effectLst/>
                <a:latin typeface="+mn-lt"/>
                <a:ea typeface="+mn-ea"/>
                <a:cs typeface="+mn-cs"/>
              </a:rPr>
              <a:t>réalisation</a:t>
            </a:r>
            <a:r>
              <a:rPr lang="fr-FR" sz="1800" b="0" i="0" kern="1200" baseline="0" dirty="0" smtClean="0">
                <a:solidFill>
                  <a:schemeClr val="tx1"/>
                </a:solidFill>
                <a:effectLst/>
                <a:latin typeface="+mn-lt"/>
                <a:ea typeface="+mn-ea"/>
                <a:cs typeface="+mn-cs"/>
              </a:rPr>
              <a:t> d’</a:t>
            </a:r>
            <a:r>
              <a:rPr lang="fr-FR" sz="1800" b="0" i="0" kern="1200" dirty="0" smtClean="0">
                <a:solidFill>
                  <a:schemeClr val="tx1"/>
                </a:solidFill>
                <a:effectLst/>
                <a:latin typeface="+mn-lt"/>
                <a:ea typeface="+mn-ea"/>
                <a:cs typeface="+mn-cs"/>
              </a:rPr>
              <a:t>un modèle de reconnaissance de feux de signalisation </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a:t>
            </a:r>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1h)</a:t>
            </a:r>
            <a:endParaRPr lang="fr-FR" sz="1800" dirty="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dirty="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D16EF86-14ED-D64E-946A-CF6AFC7B8C94}" type="slidenum">
              <a:rPr lang="fr-FR" smtClean="0"/>
              <a:t>2</a:t>
            </a:fld>
            <a:endParaRPr lang="fr-FR"/>
          </a:p>
        </p:txBody>
      </p:sp>
    </p:spTree>
    <p:extLst>
      <p:ext uri="{BB962C8B-B14F-4D97-AF65-F5344CB8AC3E}">
        <p14:creationId xmlns:p14="http://schemas.microsoft.com/office/powerpoint/2010/main" val="89399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Étape 1 – </a:t>
            </a: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Découverte du contexte</a:t>
            </a:r>
            <a:r>
              <a:rPr lang="fr-FR" sz="1800" b="1" baseline="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a:t>
            </a: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(activité </a:t>
            </a: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préalable)</a:t>
            </a:r>
            <a:endParaRPr lang="fr-FR" sz="1800" b="1" dirty="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rtl="0" fontAlgn="base"/>
            <a:r>
              <a:rPr lang="fr-FR" sz="1200" b="0" i="0" kern="1200" dirty="0" smtClean="0">
                <a:solidFill>
                  <a:schemeClr val="tx1"/>
                </a:solidFill>
                <a:effectLst/>
                <a:latin typeface="+mn-lt"/>
                <a:ea typeface="+mn-ea"/>
                <a:cs typeface="+mn-cs"/>
              </a:rPr>
              <a:t>    A l’aide d’une</a:t>
            </a:r>
            <a:r>
              <a:rPr lang="fr-FR" sz="1200" b="0" i="0" kern="1200" baseline="0" dirty="0" smtClean="0">
                <a:solidFill>
                  <a:schemeClr val="tx1"/>
                </a:solidFill>
                <a:effectLst/>
                <a:latin typeface="+mn-lt"/>
                <a:ea typeface="+mn-ea"/>
                <a:cs typeface="+mn-cs"/>
              </a:rPr>
              <a:t> vidéo (2min) les élèves découvriront</a:t>
            </a:r>
            <a:r>
              <a:rPr lang="fr-FR" sz="1200" b="0" i="0" kern="1200" dirty="0" smtClean="0">
                <a:solidFill>
                  <a:schemeClr val="tx1"/>
                </a:solidFill>
                <a:effectLst/>
                <a:latin typeface="+mn-lt"/>
                <a:ea typeface="+mn-ea"/>
                <a:cs typeface="+mn-cs"/>
              </a:rPr>
              <a:t> des équipements et des technologies embarquées visant à améliorer la sécurité des conducteurs grâce à la reconnaissance des panneaux de signalisation. </a:t>
            </a:r>
          </a:p>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 </a:t>
            </a:r>
            <a:endParaRPr lang="fr-FR" sz="1800" b="1" dirty="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Étape 2 – Bilan du travail préalable</a:t>
            </a:r>
            <a:endParaRPr lang="fr-FR" sz="1800" b="1" dirty="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marL="180340">
              <a:spcAft>
                <a:spcPts val="600"/>
              </a:spcAft>
            </a:pPr>
            <a:r>
              <a:rPr lang="fr-FR" sz="1800" b="0" i="0" kern="1200" dirty="0" smtClean="0">
                <a:solidFill>
                  <a:schemeClr val="tx1"/>
                </a:solidFill>
                <a:effectLst/>
                <a:latin typeface="+mn-lt"/>
                <a:ea typeface="+mn-ea"/>
                <a:cs typeface="+mn-cs"/>
              </a:rPr>
              <a:t>Évolution des dispositifs techniques : auparavant, l'affichage des panneaux était basé sur le GPS, mais désormais l'intelligence artificielle complète ce système pour des réponses plus adaptées. Une amélioration potentielle « future » est la régulation automatique de la vitesse.</a:t>
            </a:r>
            <a:endPar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endParaRPr>
          </a:p>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 </a:t>
            </a:r>
            <a:endParaRPr lang="fr-FR" sz="1800" b="1" dirty="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marL="180340">
              <a:spcAft>
                <a:spcPts val="600"/>
              </a:spcAft>
            </a:pP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Étape 3 – –Découverte de l’intelligence artificielle à l’aide de </a:t>
            </a:r>
            <a:r>
              <a:rPr lang="fr-FR" sz="1800" b="1" dirty="0" err="1" smtClean="0">
                <a:solidFill>
                  <a:srgbClr val="2E74B5"/>
                </a:solidFill>
                <a:effectLst/>
                <a:latin typeface="Arial" panose="020B0604020202020204" pitchFamily="34" charset="0"/>
                <a:ea typeface="Arial" panose="020B0604020202020204" pitchFamily="34" charset="0"/>
                <a:cs typeface="Arial" panose="020B0604020202020204" pitchFamily="34" charset="0"/>
              </a:rPr>
              <a:t>Teachable</a:t>
            </a: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machine </a:t>
            </a:r>
          </a:p>
          <a:p>
            <a:pPr marL="180340">
              <a:spcAft>
                <a:spcPts val="600"/>
              </a:spcAft>
            </a:pPr>
            <a:r>
              <a:rPr lang="fr-FR" sz="1800" b="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Présentation du</a:t>
            </a:r>
            <a:r>
              <a:rPr lang="fr-FR" sz="1800" b="0" baseline="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fonctionnement de la </a:t>
            </a:r>
            <a:r>
              <a:rPr lang="fr-FR" sz="1800" b="0" baseline="0" dirty="0" err="1" smtClean="0">
                <a:solidFill>
                  <a:srgbClr val="2E74B5"/>
                </a:solidFill>
                <a:effectLst/>
                <a:latin typeface="Arial" panose="020B0604020202020204" pitchFamily="34" charset="0"/>
                <a:ea typeface="Arial" panose="020B0604020202020204" pitchFamily="34" charset="0"/>
                <a:cs typeface="Arial" panose="020B0604020202020204" pitchFamily="34" charset="0"/>
              </a:rPr>
              <a:t>teachable</a:t>
            </a:r>
            <a:r>
              <a:rPr lang="fr-FR" sz="1800" b="0" baseline="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machine - </a:t>
            </a:r>
            <a:r>
              <a:rPr lang="fr-FR" sz="1200" b="0" i="0" kern="1200" dirty="0" smtClean="0">
                <a:solidFill>
                  <a:schemeClr val="tx1"/>
                </a:solidFill>
                <a:effectLst/>
                <a:latin typeface="+mn-lt"/>
                <a:ea typeface="+mn-ea"/>
                <a:cs typeface="+mn-cs"/>
              </a:rPr>
              <a:t>Exploration de son fonctionnement - Entraînement du modèle - Test du modèle - Recherche sur les améliorations potentielles  </a:t>
            </a:r>
          </a:p>
          <a:p>
            <a:pPr marL="180340">
              <a:spcAft>
                <a:spcPts val="600"/>
              </a:spcAft>
            </a:pPr>
            <a:endParaRPr lang="fr-FR" sz="1200" b="0" i="0" kern="1200" dirty="0" smtClean="0">
              <a:solidFill>
                <a:schemeClr val="tx1"/>
              </a:solidFill>
              <a:effectLst/>
              <a:latin typeface="+mn-lt"/>
              <a:ea typeface="+mn-ea"/>
              <a:cs typeface="+mn-cs"/>
            </a:endParaRPr>
          </a:p>
          <a:p>
            <a:pPr marL="180340">
              <a:spcAft>
                <a:spcPts val="600"/>
              </a:spcAft>
            </a:pPr>
            <a:r>
              <a:rPr lang="fr-FR" sz="1200" b="0" i="0" kern="1200" dirty="0" smtClean="0">
                <a:solidFill>
                  <a:schemeClr val="tx1"/>
                </a:solidFill>
                <a:effectLst/>
                <a:latin typeface="+mn-lt"/>
                <a:ea typeface="+mn-ea"/>
                <a:cs typeface="+mn-cs"/>
                <a:sym typeface="Wingdings" panose="05000000000000000000" pitchFamily="2" charset="2"/>
              </a:rPr>
              <a:t>Point de vigilance  </a:t>
            </a:r>
            <a:r>
              <a:rPr lang="fr-FR" sz="1200" b="0" i="0" kern="1200" dirty="0" smtClean="0">
                <a:solidFill>
                  <a:schemeClr val="tx1"/>
                </a:solidFill>
                <a:effectLst/>
                <a:latin typeface="+mn-lt"/>
                <a:ea typeface="+mn-ea"/>
                <a:cs typeface="+mn-cs"/>
              </a:rPr>
              <a:t>Fichier à télécharger</a:t>
            </a:r>
            <a:r>
              <a:rPr lang="fr-FR" sz="1200" b="0" i="0" kern="1200" baseline="0" dirty="0" smtClean="0">
                <a:solidFill>
                  <a:schemeClr val="tx1"/>
                </a:solidFill>
                <a:effectLst/>
                <a:latin typeface="+mn-lt"/>
                <a:ea typeface="+mn-ea"/>
                <a:cs typeface="+mn-cs"/>
              </a:rPr>
              <a:t> au préalable et à ouvrir dans </a:t>
            </a:r>
            <a:r>
              <a:rPr lang="fr-FR" sz="1200" b="0" i="0" kern="1200" baseline="0" dirty="0" err="1" smtClean="0">
                <a:solidFill>
                  <a:schemeClr val="tx1"/>
                </a:solidFill>
                <a:effectLst/>
                <a:latin typeface="+mn-lt"/>
                <a:ea typeface="+mn-ea"/>
                <a:cs typeface="+mn-cs"/>
              </a:rPr>
              <a:t>teachable</a:t>
            </a:r>
            <a:r>
              <a:rPr lang="fr-FR" sz="1200" b="0" i="0" kern="1200" baseline="0" dirty="0" smtClean="0">
                <a:solidFill>
                  <a:schemeClr val="tx1"/>
                </a:solidFill>
                <a:effectLst/>
                <a:latin typeface="+mn-lt"/>
                <a:ea typeface="+mn-ea"/>
                <a:cs typeface="+mn-cs"/>
              </a:rPr>
              <a:t> machine : </a:t>
            </a:r>
            <a:r>
              <a:rPr lang="fr-FR" sz="1200" b="0" i="0" kern="1200" dirty="0" smtClean="0">
                <a:solidFill>
                  <a:schemeClr val="tx1"/>
                </a:solidFill>
                <a:effectLst/>
                <a:latin typeface="+mn-lt"/>
                <a:ea typeface="+mn-ea"/>
                <a:cs typeface="+mn-cs"/>
              </a:rPr>
              <a:t>https://drive.google.com/file/d/1OHzzP5pzrcUsXdnrezvBr69NsKOXJApi/view?usp=sharing </a:t>
            </a:r>
          </a:p>
          <a:p>
            <a:pPr marL="180340">
              <a:spcAft>
                <a:spcPts val="600"/>
              </a:spcAft>
            </a:pPr>
            <a:endParaRPr lang="fr-FR" sz="1800" dirty="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a:spcAft>
                <a:spcPts val="600"/>
              </a:spcAft>
            </a:pPr>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 </a:t>
            </a:r>
            <a:endParaRPr lang="fr-FR" sz="1800" dirty="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Étape 4 – Bilan</a:t>
            </a:r>
            <a:endParaRPr lang="fr-FR" sz="1800" b="1" dirty="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rtl="0" fontAlgn="base"/>
            <a:r>
              <a:rPr lang="fr-FR" sz="1200" b="0" i="0" kern="1200" dirty="0" smtClean="0">
                <a:solidFill>
                  <a:schemeClr val="tx1"/>
                </a:solidFill>
                <a:effectLst/>
                <a:latin typeface="+mn-lt"/>
                <a:ea typeface="+mn-ea"/>
                <a:cs typeface="+mn-cs"/>
              </a:rPr>
              <a:t>    Définition de l’intelligence artificielle – Exemples d’applications -</a:t>
            </a:r>
            <a:r>
              <a:rPr lang="fr-FR" sz="1200" b="0" i="0" kern="1200" baseline="0" dirty="0" smtClean="0">
                <a:solidFill>
                  <a:schemeClr val="tx1"/>
                </a:solidFill>
                <a:effectLst/>
                <a:latin typeface="+mn-lt"/>
                <a:ea typeface="+mn-ea"/>
                <a:cs typeface="+mn-cs"/>
              </a:rPr>
              <a:t> P</a:t>
            </a:r>
            <a:r>
              <a:rPr lang="fr-FR" sz="1200" b="0" i="0" kern="1200" dirty="0" smtClean="0">
                <a:solidFill>
                  <a:schemeClr val="tx1"/>
                </a:solidFill>
                <a:effectLst/>
                <a:latin typeface="+mn-lt"/>
                <a:ea typeface="+mn-ea"/>
                <a:cs typeface="+mn-cs"/>
              </a:rPr>
              <a:t>rincipe de fonctionnement du Machine Learning</a:t>
            </a:r>
            <a:r>
              <a:rPr lang="fr-FR" sz="1200" b="0" i="0" kern="1200" baseline="0" dirty="0" smtClean="0">
                <a:solidFill>
                  <a:schemeClr val="tx1"/>
                </a:solidFill>
                <a:effectLst/>
                <a:latin typeface="+mn-lt"/>
                <a:ea typeface="+mn-ea"/>
                <a:cs typeface="+mn-cs"/>
              </a:rPr>
              <a:t> (base de données, algorithme, modèle d’entraînement, reconnaissance prédictive et taux de confiance)</a:t>
            </a:r>
            <a:r>
              <a:rPr lang="fr-FR" sz="1200" b="0" i="0" kern="1200" dirty="0" smtClean="0">
                <a:solidFill>
                  <a:schemeClr val="tx1"/>
                </a:solidFill>
                <a:effectLst/>
                <a:latin typeface="+mn-lt"/>
                <a:ea typeface="+mn-ea"/>
                <a:cs typeface="+mn-cs"/>
              </a:rPr>
              <a:t> </a:t>
            </a:r>
            <a:endParaRPr lang="fr-FR" sz="1200" b="0" i="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5"/>
          </p:nvPr>
        </p:nvSpPr>
        <p:spPr/>
        <p:txBody>
          <a:bodyPr/>
          <a:lstStyle/>
          <a:p>
            <a:fld id="{0D16EF86-14ED-D64E-946A-CF6AFC7B8C94}" type="slidenum">
              <a:rPr lang="fr-FR" smtClean="0"/>
              <a:t>3</a:t>
            </a:fld>
            <a:endParaRPr lang="fr-FR"/>
          </a:p>
        </p:txBody>
      </p:sp>
    </p:spTree>
    <p:extLst>
      <p:ext uri="{BB962C8B-B14F-4D97-AF65-F5344CB8AC3E}">
        <p14:creationId xmlns:p14="http://schemas.microsoft.com/office/powerpoint/2010/main" val="4214548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80340" marR="0" indent="0" algn="l" defTabSz="914400" rtl="0" eaLnBrk="1" fontAlgn="auto" latinLnBrk="0" hangingPunct="1">
              <a:lnSpc>
                <a:spcPct val="100000"/>
              </a:lnSpc>
              <a:spcBef>
                <a:spcPts val="0"/>
              </a:spcBef>
              <a:spcAft>
                <a:spcPts val="600"/>
              </a:spcAft>
              <a:buClrTx/>
              <a:buSzTx/>
              <a:buFontTx/>
              <a:buNone/>
              <a:tabLst/>
              <a:defRPr/>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Étape 1 – </a:t>
            </a: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Description du programme de reconnaissance et d’affichage de panneaux tête haute (activité préalable)</a:t>
            </a:r>
            <a:endParaRPr lang="fr-FR" sz="1800" b="1" dirty="0" smtClean="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rtl="0" fontAlgn="base"/>
            <a:r>
              <a:rPr lang="fr-FR" sz="1200" b="0" i="0" kern="1200" baseline="0" dirty="0" smtClean="0">
                <a:solidFill>
                  <a:schemeClr val="tx1"/>
                </a:solidFill>
                <a:effectLst/>
                <a:latin typeface="+mn-lt"/>
                <a:ea typeface="+mn-ea"/>
                <a:cs typeface="+mn-cs"/>
              </a:rPr>
              <a:t>    </a:t>
            </a:r>
            <a:r>
              <a:rPr lang="fr-FR" sz="1200" b="0" i="0" kern="1200" dirty="0" smtClean="0">
                <a:solidFill>
                  <a:schemeClr val="tx1"/>
                </a:solidFill>
                <a:effectLst/>
                <a:latin typeface="+mn-lt"/>
                <a:ea typeface="+mn-ea"/>
                <a:cs typeface="+mn-cs"/>
              </a:rPr>
              <a:t>Analyser et décrire le fonctionnement d’un programme donné en langage courant </a:t>
            </a:r>
          </a:p>
          <a:p>
            <a:pPr rtl="0" fontAlgn="base"/>
            <a:endParaRPr lang="fr-FR" sz="1800" dirty="0" smtClean="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marL="180340">
              <a:spcAft>
                <a:spcPts val="600"/>
              </a:spcAft>
            </a:pP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Étape </a:t>
            </a: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2 – Bilan du travail préalable</a:t>
            </a:r>
            <a:endParaRPr lang="fr-FR" sz="1800" b="1" dirty="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a:spcAft>
                <a:spcPts val="600"/>
              </a:spcAft>
            </a:pPr>
            <a:r>
              <a:rPr lang="fr-FR" sz="1800" dirty="0">
                <a:solidFill>
                  <a:srgbClr val="252525"/>
                </a:solidFill>
                <a:effectLst/>
                <a:latin typeface="Arial" panose="020B0604020202020204" pitchFamily="34" charset="0"/>
                <a:ea typeface="Times New Roman" panose="02020603050405020304" pitchFamily="18" charset="0"/>
                <a:cs typeface="Arial" panose="020B0604020202020204" pitchFamily="34" charset="0"/>
              </a:rPr>
              <a:t>L’activité préalable est corrigée. </a:t>
            </a:r>
            <a:r>
              <a:rPr lang="fr-FR" sz="18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On explique que</a:t>
            </a:r>
            <a:r>
              <a:rPr lang="fr-FR" sz="18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l’URL affiché dans le 2</a:t>
            </a:r>
            <a:r>
              <a:rPr lang="fr-FR" sz="1800" baseline="3000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ème</a:t>
            </a:r>
            <a:r>
              <a:rPr lang="fr-FR" sz="18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bloc provient du modèle réalisé sur </a:t>
            </a:r>
            <a:r>
              <a:rPr lang="fr-FR" sz="1800" baseline="0" dirty="0" err="1"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teachable</a:t>
            </a:r>
            <a:r>
              <a:rPr lang="fr-FR" sz="18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machine – Montrer le programme et le tester pour s’assurer de la compréhension par les élèves « </a:t>
            </a:r>
            <a:r>
              <a:rPr lang="fr-FR" sz="1800" baseline="0" dirty="0" err="1"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vittascience</a:t>
            </a:r>
            <a:r>
              <a:rPr lang="fr-FR" sz="1800" baseline="0" dirty="0" smtClean="0">
                <a:solidFill>
                  <a:srgbClr val="252525"/>
                </a:solidFill>
                <a:effectLst/>
                <a:latin typeface="Arial" panose="020B0604020202020204" pitchFamily="34" charset="0"/>
                <a:ea typeface="Times New Roman" panose="02020603050405020304" pitchFamily="18" charset="0"/>
                <a:cs typeface="Arial" panose="020B0604020202020204" pitchFamily="34" charset="0"/>
              </a:rPr>
              <a:t> », </a:t>
            </a:r>
          </a:p>
          <a:p>
            <a:pPr marL="0" marR="0" indent="0" algn="l" defTabSz="914400" rtl="0" eaLnBrk="1" fontAlgn="auto" latinLnBrk="0" hangingPunct="1">
              <a:lnSpc>
                <a:spcPct val="100000"/>
              </a:lnSpc>
              <a:spcBef>
                <a:spcPts val="0"/>
              </a:spcBef>
              <a:spcAft>
                <a:spcPts val="600"/>
              </a:spcAft>
              <a:buClrTx/>
              <a:buSzTx/>
              <a:buFontTx/>
              <a:buNone/>
              <a:tabLst/>
              <a:defRPr/>
            </a:pPr>
            <a:r>
              <a:rPr lang="fr-FR" sz="1800" b="0" i="0" kern="1200" dirty="0" smtClean="0">
                <a:solidFill>
                  <a:schemeClr val="tx1"/>
                </a:solidFill>
                <a:effectLst/>
                <a:latin typeface="+mn-lt"/>
                <a:ea typeface="+mn-ea"/>
                <a:cs typeface="+mn-cs"/>
                <a:sym typeface="Wingdings" panose="05000000000000000000" pitchFamily="2" charset="2"/>
              </a:rPr>
              <a:t>Point de vigilance  </a:t>
            </a:r>
            <a:r>
              <a:rPr lang="fr-FR" sz="1800" b="0" i="0" kern="1200" dirty="0" smtClean="0">
                <a:solidFill>
                  <a:schemeClr val="tx1"/>
                </a:solidFill>
                <a:effectLst/>
                <a:latin typeface="+mn-lt"/>
                <a:ea typeface="+mn-ea"/>
                <a:cs typeface="+mn-cs"/>
              </a:rPr>
              <a:t>Fichier à télécharger</a:t>
            </a:r>
            <a:r>
              <a:rPr lang="fr-FR" sz="1800" b="0" i="0" kern="1200" baseline="0" dirty="0" smtClean="0">
                <a:solidFill>
                  <a:schemeClr val="tx1"/>
                </a:solidFill>
                <a:effectLst/>
                <a:latin typeface="+mn-lt"/>
                <a:ea typeface="+mn-ea"/>
                <a:cs typeface="+mn-cs"/>
              </a:rPr>
              <a:t> au préalable et à ouvrir dans </a:t>
            </a:r>
            <a:r>
              <a:rPr lang="fr-FR" sz="1800" b="0" i="0" kern="1200" baseline="0" dirty="0" err="1" smtClean="0">
                <a:solidFill>
                  <a:schemeClr val="tx1"/>
                </a:solidFill>
                <a:effectLst/>
                <a:latin typeface="+mn-lt"/>
                <a:ea typeface="+mn-ea"/>
                <a:cs typeface="+mn-cs"/>
              </a:rPr>
              <a:t>Vittascience</a:t>
            </a:r>
            <a:r>
              <a:rPr lang="fr-FR" sz="1800" b="0" i="0" kern="1200" baseline="0" dirty="0" smtClean="0">
                <a:solidFill>
                  <a:schemeClr val="tx1"/>
                </a:solidFill>
                <a:effectLst/>
                <a:latin typeface="+mn-lt"/>
                <a:ea typeface="+mn-ea"/>
                <a:cs typeface="+mn-cs"/>
              </a:rPr>
              <a:t> : </a:t>
            </a:r>
            <a:r>
              <a:rPr lang="fr-FR" sz="1800" b="0" i="0" kern="1200" dirty="0" smtClean="0">
                <a:solidFill>
                  <a:schemeClr val="tx1"/>
                </a:solidFill>
                <a:effectLst/>
                <a:latin typeface="+mn-lt"/>
                <a:ea typeface="+mn-ea"/>
                <a:cs typeface="+mn-cs"/>
              </a:rPr>
              <a:t>https://drive.google.com/file/d/1v8SsoUtWIBdQaXt1BE5Fb5MC5rO3sN1T/view?usp=sharing</a:t>
            </a:r>
          </a:p>
          <a:p>
            <a:pPr>
              <a:spcAft>
                <a:spcPts val="600"/>
              </a:spcAft>
            </a:pPr>
            <a:endParaRPr lang="fr-FR" sz="1800" dirty="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 </a:t>
            </a:r>
            <a:endParaRPr lang="fr-FR" sz="1800" b="1" dirty="0">
              <a:solidFill>
                <a:srgbClr val="2E74B5"/>
              </a:solidFill>
              <a:effectLst/>
              <a:latin typeface="Arial" panose="020B0604020202020204" pitchFamily="34" charset="0"/>
              <a:ea typeface="Arial" panose="020B0604020202020204" pitchFamily="34" charset="0"/>
              <a:cs typeface="Calibri Light" panose="020F0302020204030204" pitchFamily="34" charset="0"/>
            </a:endParaRPr>
          </a:p>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Étape 3 – </a:t>
            </a: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Mise en situation et questionnement sur les améliorations du modèle </a:t>
            </a:r>
          </a:p>
          <a:p>
            <a:pPr marL="180340">
              <a:spcAft>
                <a:spcPts val="600"/>
              </a:spcAft>
            </a:pPr>
            <a:r>
              <a:rPr lang="fr-FR" sz="1200" kern="1200" dirty="0" smtClean="0">
                <a:solidFill>
                  <a:schemeClr val="tx1"/>
                </a:solidFill>
                <a:effectLst/>
                <a:latin typeface="+mn-lt"/>
                <a:ea typeface="+mn-ea"/>
                <a:cs typeface="+mn-cs"/>
              </a:rPr>
              <a:t>Lorsque nous soumettons à notre modèle un panneau de signalisation portant le numéro 50,</a:t>
            </a:r>
            <a:r>
              <a:rPr lang="fr-FR" sz="1200" kern="1200" baseline="0" dirty="0" smtClean="0">
                <a:solidFill>
                  <a:schemeClr val="tx1"/>
                </a:solidFill>
                <a:effectLst/>
                <a:latin typeface="+mn-lt"/>
                <a:ea typeface="+mn-ea"/>
                <a:cs typeface="+mn-cs"/>
              </a:rPr>
              <a:t> ou l’enseigne MONOPRIX</a:t>
            </a:r>
            <a:r>
              <a:rPr lang="fr-FR" sz="1200" kern="1200" dirty="0" smtClean="0">
                <a:solidFill>
                  <a:schemeClr val="tx1"/>
                </a:solidFill>
                <a:effectLst/>
                <a:latin typeface="+mn-lt"/>
                <a:ea typeface="+mn-ea"/>
                <a:cs typeface="+mn-cs"/>
              </a:rPr>
              <a:t> il commet une erreur de prédiction en nous proposant le panneau 30, même s'il n'est pas répertorié dans son algorithme. Comment pouvons-nous améliorer le modèle pour éviter cette erreur.</a:t>
            </a:r>
            <a:endParaRPr lang="fr-FR" sz="1800" dirty="0" smtClean="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a:spcAft>
                <a:spcPts val="600"/>
              </a:spcAft>
            </a:pPr>
            <a:endParaRPr lang="fr-FR" sz="1800" dirty="0" smtClean="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a:spcAft>
                <a:spcPts val="600"/>
              </a:spcAft>
            </a:pPr>
            <a:endParaRPr lang="fr-FR" sz="1800" dirty="0">
              <a:solidFill>
                <a:srgbClr val="252525"/>
              </a:solidFill>
              <a:effectLst/>
              <a:latin typeface="Arial" panose="020B0604020202020204" pitchFamily="34" charset="0"/>
              <a:ea typeface="Times New Roman" panose="02020603050405020304" pitchFamily="18" charset="0"/>
              <a:cs typeface="Calibri Light" panose="020F0302020204030204" pitchFamily="34" charset="0"/>
            </a:endParaRPr>
          </a:p>
          <a:p>
            <a:pPr marL="180340">
              <a:spcAft>
                <a:spcPts val="600"/>
              </a:spcAft>
            </a:pPr>
            <a:r>
              <a:rPr lang="fr-FR" sz="1800" b="1" dirty="0">
                <a:solidFill>
                  <a:srgbClr val="2E74B5"/>
                </a:solidFill>
                <a:effectLst/>
                <a:latin typeface="Arial" panose="020B0604020202020204" pitchFamily="34" charset="0"/>
                <a:ea typeface="Arial" panose="020B0604020202020204" pitchFamily="34" charset="0"/>
                <a:cs typeface="Arial" panose="020B0604020202020204" pitchFamily="34" charset="0"/>
              </a:rPr>
              <a:t>Étape 4 – </a:t>
            </a: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Amélioration et optimisation  du modèle</a:t>
            </a:r>
            <a:r>
              <a:rPr lang="fr-FR" sz="1800" b="1" baseline="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a:t>
            </a:r>
            <a:r>
              <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a:t>
            </a:r>
          </a:p>
          <a:p>
            <a:pPr marL="180340" marR="0" lvl="0" indent="0" algn="l" defTabSz="914400" rtl="0" eaLnBrk="1" fontAlgn="auto" latinLnBrk="0" hangingPunct="1">
              <a:lnSpc>
                <a:spcPct val="100000"/>
              </a:lnSpc>
              <a:spcBef>
                <a:spcPts val="0"/>
              </a:spcBef>
              <a:spcAft>
                <a:spcPts val="600"/>
              </a:spcAft>
              <a:buClrTx/>
              <a:buSzTx/>
              <a:buFontTx/>
              <a:buNone/>
              <a:tabLst/>
              <a:defRPr/>
            </a:pPr>
            <a:r>
              <a:rPr lang="fr-FR" sz="1800" kern="1200" dirty="0" smtClean="0">
                <a:solidFill>
                  <a:srgbClr val="000000"/>
                </a:solidFill>
                <a:latin typeface="+mn-lt"/>
                <a:ea typeface="Calibri" panose="020F0502020204030204" pitchFamily="34" charset="0"/>
                <a:cs typeface="+mn-cs"/>
              </a:rPr>
              <a:t>Modifier un programme fourni pour répondre au besoin ou à un problème posé : </a:t>
            </a:r>
            <a:endParaRPr lang="fr-FR" sz="18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endParaRPr>
          </a:p>
          <a:p>
            <a:pPr rtl="0" fontAlgn="base"/>
            <a:r>
              <a:rPr lang="fr-FR" sz="1200" b="0" i="0" kern="1200" dirty="0" smtClean="0">
                <a:solidFill>
                  <a:schemeClr val="tx1"/>
                </a:solidFill>
                <a:effectLst/>
                <a:latin typeface="+mn-lt"/>
                <a:ea typeface="+mn-ea"/>
                <a:cs typeface="+mn-cs"/>
              </a:rPr>
              <a:t>    Enrichissement de la base de données. </a:t>
            </a:r>
          </a:p>
          <a:p>
            <a:pPr rtl="0" fontAlgn="base"/>
            <a:r>
              <a:rPr lang="fr-FR" sz="1200" b="0" i="0" kern="1200" dirty="0" smtClean="0">
                <a:solidFill>
                  <a:schemeClr val="tx1"/>
                </a:solidFill>
                <a:effectLst/>
                <a:latin typeface="+mn-lt"/>
                <a:ea typeface="+mn-ea"/>
                <a:cs typeface="+mn-cs"/>
              </a:rPr>
              <a:t>    Augmentation du taux de confiance et de la précision de la reconnaissance prédictive. </a:t>
            </a:r>
          </a:p>
          <a:p>
            <a:pPr rtl="0" fontAlgn="base"/>
            <a:r>
              <a:rPr lang="fr-FR" sz="1200" b="0" i="0" kern="1200" dirty="0" smtClean="0">
                <a:solidFill>
                  <a:schemeClr val="tx1"/>
                </a:solidFill>
                <a:effectLst/>
                <a:latin typeface="+mn-lt"/>
                <a:ea typeface="+mn-ea"/>
                <a:cs typeface="+mn-cs"/>
              </a:rPr>
              <a:t>    Perfectionnement du modèle en incorporant de nouveaux panneaux de signalisation. </a:t>
            </a:r>
          </a:p>
          <a:p>
            <a:endParaRPr lang="fr-FR"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Étape 5 – Intégration du modèle dans</a:t>
            </a:r>
            <a:r>
              <a:rPr lang="fr-FR" sz="1200" b="1" baseline="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un programme </a:t>
            </a:r>
            <a:r>
              <a:rPr lang="fr-FR" sz="12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rgbClr val="000000"/>
                </a:solidFill>
                <a:latin typeface="+mn-lt"/>
                <a:ea typeface="Calibri" panose="020F0502020204030204" pitchFamily="34" charset="0"/>
                <a:cs typeface="+mn-cs"/>
              </a:rPr>
              <a:t>    Réaliser et mettre au point un programme simple commandant un OST – </a:t>
            </a:r>
            <a:r>
              <a:rPr lang="fr-FR" sz="1000" kern="1200" dirty="0" smtClean="0">
                <a:solidFill>
                  <a:srgbClr val="000000"/>
                </a:solidFill>
                <a:latin typeface="+mn-lt"/>
                <a:ea typeface="+mn-ea"/>
                <a:cs typeface="+mn-cs"/>
              </a:rPr>
              <a:t>Algorithmique et programmation :  Programmation graphique par blocs ; instruction conditionnelle    ;  déclenchement d’une séquence d’instructions par un évènement ;  entrées ou sorties d’un programme (données issues par exemple de capteurs IHM et sorties pouvant être en lien avec un actionneur, fichiers).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rgbClr val="000000"/>
              </a:solidFill>
              <a:latin typeface="+mn-lt"/>
              <a:ea typeface="Calibri" panose="020F0502020204030204" pitchFamily="34" charset="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b="1" baseline="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a:t>
            </a:r>
            <a:r>
              <a:rPr lang="fr-FR" sz="12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 Étape 6 – Bilan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Fiabilité de l’IA : Plus la base de données est </a:t>
            </a:r>
            <a:r>
              <a:rPr lang="fr-FR" dirty="0" smtClean="0"/>
              <a:t>enrichie </a:t>
            </a:r>
            <a:r>
              <a:rPr lang="fr-FR" smtClean="0"/>
              <a:t>et étendue </a:t>
            </a:r>
            <a:r>
              <a:rPr lang="fr-FR" sz="1200" b="0" baseline="0" smtClean="0">
                <a:solidFill>
                  <a:srgbClr val="2E74B5"/>
                </a:solidFill>
                <a:effectLst/>
                <a:latin typeface="Arial" panose="020B0604020202020204" pitchFamily="34" charset="0"/>
                <a:ea typeface="Arial" panose="020B0604020202020204" pitchFamily="34" charset="0"/>
                <a:cs typeface="Arial" panose="020B0604020202020204" pitchFamily="34" charset="0"/>
              </a:rPr>
              <a:t>plus </a:t>
            </a:r>
            <a:r>
              <a:rPr lang="fr-FR" sz="1200" b="0" baseline="0" dirty="0" smtClean="0">
                <a:solidFill>
                  <a:srgbClr val="2E74B5"/>
                </a:solidFill>
                <a:effectLst/>
                <a:latin typeface="Arial" panose="020B0604020202020204" pitchFamily="34" charset="0"/>
                <a:ea typeface="Arial" panose="020B0604020202020204" pitchFamily="34" charset="0"/>
                <a:cs typeface="Arial" panose="020B0604020202020204" pitchFamily="34" charset="0"/>
              </a:rPr>
              <a:t>l’IA sera fiable</a:t>
            </a:r>
            <a:endParaRPr lang="fr-FR" sz="1200" b="0" dirty="0" smtClean="0">
              <a:solidFill>
                <a:srgbClr val="2E74B5"/>
              </a:solidFill>
              <a:effectLst/>
              <a:latin typeface="Arial" panose="020B0604020202020204" pitchFamily="34" charset="0"/>
              <a:ea typeface="Arial" panose="020B0604020202020204" pitchFamily="34" charset="0"/>
              <a:cs typeface="Arial" panose="020B0604020202020204" pitchFamily="34" charset="0"/>
            </a:endParaRPr>
          </a:p>
          <a:p>
            <a:pPr fontAlgn="base"/>
            <a:r>
              <a:rPr lang="fr-FR" sz="1200" kern="1200" dirty="0" smtClean="0">
                <a:solidFill>
                  <a:schemeClr val="tx1"/>
                </a:solidFill>
                <a:effectLst/>
                <a:latin typeface="+mn-lt"/>
                <a:ea typeface="+mn-ea"/>
                <a:cs typeface="+mn-cs"/>
              </a:rPr>
              <a:t>La structuration d’un programme </a:t>
            </a:r>
          </a:p>
          <a:p>
            <a:r>
              <a:rPr lang="fr-FR" sz="1200" kern="1200" dirty="0" smtClean="0">
                <a:solidFill>
                  <a:schemeClr val="tx1"/>
                </a:solidFill>
                <a:effectLst/>
                <a:latin typeface="+mn-lt"/>
                <a:ea typeface="+mn-ea"/>
                <a:cs typeface="+mn-cs"/>
              </a:rPr>
              <a:t>Algorithmique et programmation : - Programmation graphique par blocs ; instruction conditionnelle ;   instructions itératives ;  déclenchement d’une séquence d’instructions par un évènement</a:t>
            </a:r>
            <a:endParaRPr lang="fr-FR" sz="1200" b="0"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b="1" dirty="0" smtClean="0">
              <a:solidFill>
                <a:srgbClr val="2E74B5"/>
              </a:solidFill>
              <a:effectLst/>
              <a:latin typeface="Arial" panose="020B0604020202020204" pitchFamily="34" charset="0"/>
              <a:ea typeface="Arial" panose="020B0604020202020204" pitchFamily="34" charset="0"/>
              <a:cs typeface="Arial" panose="020B0604020202020204" pitchFamily="34" charset="0"/>
            </a:endParaRPr>
          </a:p>
          <a:p>
            <a:endParaRPr lang="fr-FR" dirty="0"/>
          </a:p>
        </p:txBody>
      </p:sp>
      <p:sp>
        <p:nvSpPr>
          <p:cNvPr id="4" name="Espace réservé du numéro de diapositive 3"/>
          <p:cNvSpPr>
            <a:spLocks noGrp="1"/>
          </p:cNvSpPr>
          <p:nvPr>
            <p:ph type="sldNum" sz="quarter" idx="5"/>
          </p:nvPr>
        </p:nvSpPr>
        <p:spPr/>
        <p:txBody>
          <a:bodyPr/>
          <a:lstStyle/>
          <a:p>
            <a:fld id="{0D16EF86-14ED-D64E-946A-CF6AFC7B8C94}" type="slidenum">
              <a:rPr lang="fr-FR" smtClean="0"/>
              <a:t>4</a:t>
            </a:fld>
            <a:endParaRPr lang="fr-FR"/>
          </a:p>
        </p:txBody>
      </p:sp>
    </p:spTree>
    <p:extLst>
      <p:ext uri="{BB962C8B-B14F-4D97-AF65-F5344CB8AC3E}">
        <p14:creationId xmlns:p14="http://schemas.microsoft.com/office/powerpoint/2010/main" val="2266457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rtl="0" fontAlgn="base"/>
            <a:r>
              <a:rPr lang="fr-FR" sz="1200" b="0" i="0" kern="1200" dirty="0" smtClean="0">
                <a:solidFill>
                  <a:schemeClr val="tx1"/>
                </a:solidFill>
                <a:effectLst/>
                <a:latin typeface="+mn-lt"/>
                <a:ea typeface="+mn-ea"/>
                <a:cs typeface="+mn-cs"/>
              </a:rPr>
              <a:t>Cette évaluation pratique permettra de vérifier la compréhension des élèves sur le sujet et leur capacité à appliquer les connaissances acquises lors des séances précédentes. </a:t>
            </a:r>
          </a:p>
          <a:p>
            <a:pPr rtl="0" fontAlgn="base"/>
            <a:r>
              <a:rPr lang="fr-FR" sz="1200" b="0" i="0" kern="1200" dirty="0" smtClean="0">
                <a:solidFill>
                  <a:schemeClr val="tx1"/>
                </a:solidFill>
                <a:effectLst/>
                <a:latin typeface="+mn-lt"/>
                <a:ea typeface="+mn-ea"/>
                <a:cs typeface="+mn-cs"/>
              </a:rPr>
              <a:t>Les élèves devront réaliser un modèle de reconnaissance de feux de signalisation. Ils seront chargés d'optimiser ce modèle afin d'obtenir un taux de confiance suffisamment performant. De plus, les élèves auront pour tâche d'intégrer ce modèle sur un simulateur de conduite sur </a:t>
            </a:r>
            <a:r>
              <a:rPr lang="fr-FR" sz="1200" b="0" i="0" kern="1200" dirty="0" err="1" smtClean="0">
                <a:solidFill>
                  <a:schemeClr val="tx1"/>
                </a:solidFill>
                <a:effectLst/>
                <a:latin typeface="+mn-lt"/>
                <a:ea typeface="+mn-ea"/>
                <a:cs typeface="+mn-cs"/>
              </a:rPr>
              <a:t>Vittascience</a:t>
            </a:r>
            <a:r>
              <a:rPr lang="fr-FR" sz="1200" b="0" i="0" kern="1200" dirty="0" smtClean="0">
                <a:solidFill>
                  <a:schemeClr val="tx1"/>
                </a:solidFill>
                <a:effectLst/>
                <a:latin typeface="+mn-lt"/>
                <a:ea typeface="+mn-ea"/>
                <a:cs typeface="+mn-cs"/>
              </a:rPr>
              <a:t>, leur permettant ainsi de mettre en pratique leurs connaissances acquises lors des séances précédentes. </a:t>
            </a:r>
          </a:p>
          <a:p>
            <a:endParaRPr lang="fr-FR" dirty="0"/>
          </a:p>
        </p:txBody>
      </p:sp>
      <p:sp>
        <p:nvSpPr>
          <p:cNvPr id="4" name="Espace réservé du numéro de diapositive 3"/>
          <p:cNvSpPr>
            <a:spLocks noGrp="1"/>
          </p:cNvSpPr>
          <p:nvPr>
            <p:ph type="sldNum" sz="quarter" idx="5"/>
          </p:nvPr>
        </p:nvSpPr>
        <p:spPr/>
        <p:txBody>
          <a:bodyPr/>
          <a:lstStyle/>
          <a:p>
            <a:fld id="{0D16EF86-14ED-D64E-946A-CF6AFC7B8C94}" type="slidenum">
              <a:rPr lang="fr-FR" smtClean="0"/>
              <a:t>5</a:t>
            </a:fld>
            <a:endParaRPr lang="fr-FR"/>
          </a:p>
        </p:txBody>
      </p:sp>
    </p:spTree>
    <p:extLst>
      <p:ext uri="{BB962C8B-B14F-4D97-AF65-F5344CB8AC3E}">
        <p14:creationId xmlns:p14="http://schemas.microsoft.com/office/powerpoint/2010/main" val="40925337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fr-FR"/>
              <a:t>Modifiez le style du titre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8FF7451A-2E5A-F547-8997-2078300317BD}" type="datetimeFigureOut">
              <a:rPr lang="fr-FR" smtClean="0"/>
              <a:t>06/04/2024</a:t>
            </a:fld>
            <a:endParaRPr lang="fr-F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r>
              <a:rPr lang="fr-FR" dirty="0"/>
              <a:t>R. ALBA – JF. JEDRASZAK</a:t>
            </a:r>
          </a:p>
        </p:txBody>
      </p:sp>
      <p:sp>
        <p:nvSpPr>
          <p:cNvPr id="6" name="Slide Number Placeholder 5"/>
          <p:cNvSpPr>
            <a:spLocks noGrp="1"/>
          </p:cNvSpPr>
          <p:nvPr>
            <p:ph type="sldNum" sz="quarter" idx="12"/>
          </p:nvPr>
        </p:nvSpPr>
        <p:spPr>
          <a:xfrm>
            <a:off x="10469880" y="320040"/>
            <a:ext cx="914400" cy="320040"/>
          </a:xfrm>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101620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FF7451A-2E5A-F547-8997-2078300317BD}" type="datetimeFigureOut">
              <a:rPr lang="fr-FR" smtClean="0"/>
              <a:t>06/04/2024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1798167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8FF7451A-2E5A-F547-8997-2078300317BD}" type="datetimeFigureOut">
              <a:rPr lang="fr-FR" smtClean="0"/>
              <a:t>06/04/2024</a:t>
            </a:fld>
            <a:endParaRPr lang="fr-FR"/>
          </a:p>
        </p:txBody>
      </p:sp>
      <p:sp>
        <p:nvSpPr>
          <p:cNvPr id="5" name="Footer Placeholder 4"/>
          <p:cNvSpPr>
            <a:spLocks noGrp="1"/>
          </p:cNvSpPr>
          <p:nvPr>
            <p:ph type="ftr" sz="quarter" idx="11"/>
          </p:nvPr>
        </p:nvSpPr>
        <p:spPr>
          <a:xfrm>
            <a:off x="804672" y="6227064"/>
            <a:ext cx="10588752" cy="320040"/>
          </a:xfrm>
        </p:spPr>
        <p:txBody>
          <a:bodyPr/>
          <a:lstStyle/>
          <a:p>
            <a:endParaRPr lang="fr-FR"/>
          </a:p>
        </p:txBody>
      </p:sp>
      <p:sp>
        <p:nvSpPr>
          <p:cNvPr id="6" name="Slide Number Placeholder 5"/>
          <p:cNvSpPr>
            <a:spLocks noGrp="1"/>
          </p:cNvSpPr>
          <p:nvPr>
            <p:ph type="sldNum" sz="quarter" idx="12"/>
          </p:nvPr>
        </p:nvSpPr>
        <p:spPr>
          <a:xfrm>
            <a:off x="10469880" y="320040"/>
            <a:ext cx="914400" cy="320040"/>
          </a:xfrm>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1042909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e 6">
            <a:extLst>
              <a:ext uri="{FF2B5EF4-FFF2-40B4-BE49-F238E27FC236}">
                <a16:creationId xmlns="" xmlns:a16="http://schemas.microsoft.com/office/drawing/2014/main" id="{B557F419-C3C0-119B-7562-E295846B5BC9}"/>
              </a:ext>
            </a:extLst>
          </p:cNvPr>
          <p:cNvGrpSpPr/>
          <p:nvPr userDrawn="1"/>
        </p:nvGrpSpPr>
        <p:grpSpPr>
          <a:xfrm>
            <a:off x="261937" y="282891"/>
            <a:ext cx="7683501" cy="1457325"/>
            <a:chOff x="203648" y="266700"/>
            <a:chExt cx="4914798" cy="1457325"/>
          </a:xfrm>
        </p:grpSpPr>
        <p:sp>
          <p:nvSpPr>
            <p:cNvPr id="29" name="Isosceles Triangle 22"/>
            <p:cNvSpPr/>
            <p:nvPr/>
          </p:nvSpPr>
          <p:spPr>
            <a:xfrm rot="10800000">
              <a:off x="2308150" y="1451622"/>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203648" y="266700"/>
              <a:ext cx="4914798" cy="1190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54793" y="557527"/>
            <a:ext cx="7683501" cy="608970"/>
          </a:xfrm>
        </p:spPr>
        <p:txBody>
          <a:bodyPr/>
          <a:lstStyle>
            <a:lvl1pPr>
              <a:defRPr>
                <a:solidFill>
                  <a:srgbClr val="FFFEFF"/>
                </a:solidFill>
              </a:defRPr>
            </a:lvl1pPr>
          </a:lstStyle>
          <a:p>
            <a:r>
              <a:rPr lang="fr-FR" dirty="0"/>
              <a:t>Modifiez le style du titre</a:t>
            </a:r>
            <a:endParaRPr lang="en-US" dirty="0"/>
          </a:p>
        </p:txBody>
      </p:sp>
      <p:sp>
        <p:nvSpPr>
          <p:cNvPr id="5" name="Footer Placeholder 4"/>
          <p:cNvSpPr>
            <a:spLocks noGrp="1"/>
          </p:cNvSpPr>
          <p:nvPr>
            <p:ph type="ftr" sz="quarter" idx="11"/>
          </p:nvPr>
        </p:nvSpPr>
        <p:spPr/>
        <p:txBody>
          <a:bodyPr/>
          <a:lstStyle/>
          <a:p>
            <a:r>
              <a:rPr lang="fr-FR" dirty="0"/>
              <a:t>R. ALBA – JF JEDRASZAK</a:t>
            </a:r>
          </a:p>
        </p:txBody>
      </p:sp>
    </p:spTree>
    <p:extLst>
      <p:ext uri="{BB962C8B-B14F-4D97-AF65-F5344CB8AC3E}">
        <p14:creationId xmlns:p14="http://schemas.microsoft.com/office/powerpoint/2010/main" val="266811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fr-FR"/>
              <a:t>Modifiez le style du titre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804672" y="320040"/>
            <a:ext cx="3657600" cy="320040"/>
          </a:xfrm>
        </p:spPr>
        <p:txBody>
          <a:bodyPr/>
          <a:lstStyle/>
          <a:p>
            <a:fld id="{8FF7451A-2E5A-F547-8997-2078300317BD}" type="datetimeFigureOut">
              <a:rPr lang="fr-FR" smtClean="0"/>
              <a:t>06/04/2024</a:t>
            </a:fld>
            <a:endParaRPr lang="fr-F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r>
              <a:rPr lang="fr-FR" dirty="0"/>
              <a:t>R. ALBA – JF JEDRASZAK</a:t>
            </a:r>
          </a:p>
        </p:txBody>
      </p:sp>
      <p:sp>
        <p:nvSpPr>
          <p:cNvPr id="6" name="Slide Number Placeholder 5"/>
          <p:cNvSpPr>
            <a:spLocks noGrp="1"/>
          </p:cNvSpPr>
          <p:nvPr>
            <p:ph type="sldNum" sz="quarter" idx="12"/>
          </p:nvPr>
        </p:nvSpPr>
        <p:spPr>
          <a:xfrm>
            <a:off x="10469880" y="320040"/>
            <a:ext cx="914400" cy="320040"/>
          </a:xfrm>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2840698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fr-FR"/>
              <a:t>Modifiez le style du titre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8FF7451A-2E5A-F547-8997-2078300317BD}" type="datetimeFigureOut">
              <a:rPr lang="fr-FR" smtClean="0"/>
              <a:t>06/04/2024</a:t>
            </a:fld>
            <a:endParaRPr lang="fr-FR"/>
          </a:p>
        </p:txBody>
      </p:sp>
      <p:sp>
        <p:nvSpPr>
          <p:cNvPr id="6" name="Footer Placeholder 5"/>
          <p:cNvSpPr>
            <a:spLocks noGrp="1"/>
          </p:cNvSpPr>
          <p:nvPr>
            <p:ph type="ftr" sz="quarter" idx="11"/>
          </p:nvPr>
        </p:nvSpPr>
        <p:spPr>
          <a:xfrm>
            <a:off x="804672" y="6227064"/>
            <a:ext cx="10588752" cy="320040"/>
          </a:xfrm>
        </p:spPr>
        <p:txBody>
          <a:bodyPr/>
          <a:lstStyle/>
          <a:p>
            <a:endParaRPr lang="fr-FR"/>
          </a:p>
        </p:txBody>
      </p:sp>
      <p:sp>
        <p:nvSpPr>
          <p:cNvPr id="7" name="Slide Number Placeholder 6"/>
          <p:cNvSpPr>
            <a:spLocks noGrp="1"/>
          </p:cNvSpPr>
          <p:nvPr>
            <p:ph type="sldNum" sz="quarter" idx="12"/>
          </p:nvPr>
        </p:nvSpPr>
        <p:spPr>
          <a:xfrm>
            <a:off x="10469880" y="320040"/>
            <a:ext cx="914400" cy="320040"/>
          </a:xfrm>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1428757272"/>
      </p:ext>
    </p:extLst>
  </p:cSld>
  <p:clrMapOvr>
    <a:masterClrMapping/>
  </p:clrMapOvr>
  <p:extLst>
    <p:ext uri="{DCECCB84-F9BA-43D5-87BE-67443E8EF086}">
      <p15:sldGuideLst xmlns=""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fr-FR"/>
              <a:t>Modifiez le style du titre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5125305" y="1488985"/>
            <a:ext cx="6264350" cy="169685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118447" y="4351687"/>
            <a:ext cx="6265588" cy="170406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8FF7451A-2E5A-F547-8997-2078300317BD}" type="datetimeFigureOut">
              <a:rPr lang="fr-FR" smtClean="0"/>
              <a:t>06/04/2024</a:t>
            </a:fld>
            <a:endParaRPr lang="fr-FR"/>
          </a:p>
        </p:txBody>
      </p:sp>
      <p:sp>
        <p:nvSpPr>
          <p:cNvPr id="8" name="Footer Placeholder 7"/>
          <p:cNvSpPr>
            <a:spLocks noGrp="1"/>
          </p:cNvSpPr>
          <p:nvPr>
            <p:ph type="ftr" sz="quarter" idx="11"/>
          </p:nvPr>
        </p:nvSpPr>
        <p:spPr>
          <a:xfrm>
            <a:off x="804672" y="6227064"/>
            <a:ext cx="10588752" cy="320040"/>
          </a:xfrm>
        </p:spPr>
        <p:txBody>
          <a:bodyPr/>
          <a:lstStyle/>
          <a:p>
            <a:endParaRPr lang="fr-FR"/>
          </a:p>
        </p:txBody>
      </p:sp>
      <p:sp>
        <p:nvSpPr>
          <p:cNvPr id="9" name="Slide Number Placeholder 8"/>
          <p:cNvSpPr>
            <a:spLocks noGrp="1"/>
          </p:cNvSpPr>
          <p:nvPr>
            <p:ph type="sldNum" sz="quarter" idx="12"/>
          </p:nvPr>
        </p:nvSpPr>
        <p:spPr>
          <a:xfrm>
            <a:off x="10469880" y="320040"/>
            <a:ext cx="914400" cy="320040"/>
          </a:xfrm>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648268457"/>
      </p:ext>
    </p:extLst>
  </p:cSld>
  <p:clrMapOvr>
    <a:masterClrMapping/>
  </p:clrMapOvr>
  <p:extLst>
    <p:ext uri="{DCECCB84-F9BA-43D5-87BE-67443E8EF086}">
      <p15:sldGuideLst xmlns=""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fr-FR"/>
              <a:t>Modifiez le style du titre</a:t>
            </a:r>
            <a:endParaRPr lang="en-US" dirty="0"/>
          </a:p>
        </p:txBody>
      </p:sp>
      <p:sp>
        <p:nvSpPr>
          <p:cNvPr id="3" name="Date Placeholder 2"/>
          <p:cNvSpPr>
            <a:spLocks noGrp="1"/>
          </p:cNvSpPr>
          <p:nvPr>
            <p:ph type="dt" sz="half" idx="10"/>
          </p:nvPr>
        </p:nvSpPr>
        <p:spPr/>
        <p:txBody>
          <a:bodyPr/>
          <a:lstStyle/>
          <a:p>
            <a:fld id="{8FF7451A-2E5A-F547-8997-2078300317BD}" type="datetimeFigureOut">
              <a:rPr lang="fr-FR" smtClean="0"/>
              <a:t>06/04/2024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1750396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8FF7451A-2E5A-F547-8997-2078300317BD}" type="datetimeFigureOut">
              <a:rPr lang="fr-FR" smtClean="0"/>
              <a:t>06/04/2024</a:t>
            </a:fld>
            <a:endParaRPr lang="fr-FR"/>
          </a:p>
        </p:txBody>
      </p:sp>
      <p:sp>
        <p:nvSpPr>
          <p:cNvPr id="3" name="Footer Placeholder 2"/>
          <p:cNvSpPr>
            <a:spLocks noGrp="1"/>
          </p:cNvSpPr>
          <p:nvPr>
            <p:ph type="ftr" sz="quarter" idx="11"/>
          </p:nvPr>
        </p:nvSpPr>
        <p:spPr>
          <a:xfrm>
            <a:off x="804672" y="6227064"/>
            <a:ext cx="10588752" cy="320040"/>
          </a:xfrm>
        </p:spPr>
        <p:txBody>
          <a:bodyPr/>
          <a:lstStyle/>
          <a:p>
            <a:endParaRPr lang="fr-FR"/>
          </a:p>
        </p:txBody>
      </p:sp>
      <p:sp>
        <p:nvSpPr>
          <p:cNvPr id="4" name="Slide Number Placeholder 3"/>
          <p:cNvSpPr>
            <a:spLocks noGrp="1"/>
          </p:cNvSpPr>
          <p:nvPr>
            <p:ph type="sldNum" sz="quarter" idx="12"/>
          </p:nvPr>
        </p:nvSpPr>
        <p:spPr>
          <a:xfrm>
            <a:off x="10469880" y="320040"/>
            <a:ext cx="914400" cy="320040"/>
          </a:xfrm>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883010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fr-FR"/>
              <a:t>Modifiez le style du titre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8FF7451A-2E5A-F547-8997-2078300317BD}" type="datetimeFigureOut">
              <a:rPr lang="fr-FR" smtClean="0"/>
              <a:t>06/04/2024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1075513684"/>
      </p:ext>
    </p:extLst>
  </p:cSld>
  <p:clrMapOvr>
    <a:masterClrMapping/>
  </p:clrMapOvr>
  <p:extLst>
    <p:ext uri="{DCECCB84-F9BA-43D5-87BE-67443E8EF086}">
      <p15:sldGuideLst xmlns=""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fr-FR"/>
              <a:t>Modifiez le style du titre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804672" y="320040"/>
            <a:ext cx="3657600" cy="320040"/>
          </a:xfrm>
        </p:spPr>
        <p:txBody>
          <a:bodyPr/>
          <a:lstStyle/>
          <a:p>
            <a:fld id="{8FF7451A-2E5A-F547-8997-2078300317BD}" type="datetimeFigureOut">
              <a:rPr lang="fr-FR" smtClean="0"/>
              <a:t>06/04/2024</a:t>
            </a:fld>
            <a:endParaRPr lang="fr-FR"/>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DA15D87D-F870-2143-9DFC-5B114F1554AD}" type="slidenum">
              <a:rPr lang="fr-FR" smtClean="0"/>
              <a:t>‹N°›</a:t>
            </a:fld>
            <a:endParaRPr lang="fr-FR"/>
          </a:p>
        </p:txBody>
      </p:sp>
    </p:spTree>
    <p:extLst>
      <p:ext uri="{BB962C8B-B14F-4D97-AF65-F5344CB8AC3E}">
        <p14:creationId xmlns:p14="http://schemas.microsoft.com/office/powerpoint/2010/main" val="1429415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8FF7451A-2E5A-F547-8997-2078300317BD}" type="datetimeFigureOut">
              <a:rPr lang="fr-FR" smtClean="0"/>
              <a:t>06/04/2024</a:t>
            </a:fld>
            <a:endParaRPr lang="fr-FR"/>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DA15D87D-F870-2143-9DFC-5B114F1554AD}" type="slidenum">
              <a:rPr lang="fr-FR" smtClean="0"/>
              <a:t>‹N°›</a:t>
            </a:fld>
            <a:endParaRPr lang="fr-FR"/>
          </a:p>
        </p:txBody>
      </p:sp>
    </p:spTree>
    <p:extLst>
      <p:ext uri="{BB962C8B-B14F-4D97-AF65-F5344CB8AC3E}">
        <p14:creationId xmlns:p14="http://schemas.microsoft.com/office/powerpoint/2010/main" val="3817195317"/>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drive.google.com/file/d/1OHzzP5pzrcUsXdnrezvBr69NsKOXJApi/view?usp=sharing" TargetMode="External"/><Relationship Id="rId11" Type="http://schemas.openxmlformats.org/officeDocument/2006/relationships/image" Target="../media/image7.png"/><Relationship Id="rId5" Type="http://schemas.openxmlformats.org/officeDocument/2006/relationships/image" Target="../media/image2.png"/><Relationship Id="rId10" Type="http://schemas.openxmlformats.org/officeDocument/2006/relationships/image" Target="../media/image6.png"/><Relationship Id="rId4" Type="http://schemas.openxmlformats.org/officeDocument/2006/relationships/hyperlink" Target="https://teachablemachine.withgoogle.com/" TargetMode="Externa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hyperlink" Target="https://fr.vittascience.com/adacraft/?link=65a2be9be9bbe"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3.png"/><Relationship Id="rId10" Type="http://schemas.openxmlformats.org/officeDocument/2006/relationships/image" Target="../media/image12.png"/><Relationship Id="rId4" Type="http://schemas.openxmlformats.org/officeDocument/2006/relationships/hyperlink" Target="https://drive.google.com/file/d/1v8SsoUtWIBdQaXt1BE5Fb5MC5rO3sN1T/view?usp=sharing" TargetMode="External"/><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s://fr.vittascience.com/adacraft/index.php?link=660ce28fda30b" TargetMode="Externa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FA3E946F-CADA-B571-6BB8-0B4E2C475A66}"/>
              </a:ext>
            </a:extLst>
          </p:cNvPr>
          <p:cNvSpPr>
            <a:spLocks noGrp="1"/>
          </p:cNvSpPr>
          <p:nvPr>
            <p:ph type="ctrTitle"/>
          </p:nvPr>
        </p:nvSpPr>
        <p:spPr>
          <a:xfrm>
            <a:off x="1759235" y="4483509"/>
            <a:ext cx="8679915" cy="685093"/>
          </a:xfrm>
        </p:spPr>
        <p:txBody>
          <a:bodyPr>
            <a:normAutofit fontScale="90000"/>
          </a:bodyPr>
          <a:lstStyle/>
          <a:p>
            <a:r>
              <a:rPr lang="fr-FR" dirty="0"/>
              <a:t> </a:t>
            </a:r>
            <a:br>
              <a:rPr lang="fr-FR" dirty="0"/>
            </a:br>
            <a:r>
              <a:rPr lang="fr-FR" dirty="0"/>
              <a:t>3 séances</a:t>
            </a:r>
          </a:p>
        </p:txBody>
      </p:sp>
      <p:sp>
        <p:nvSpPr>
          <p:cNvPr id="3" name="ZoneTexte 2">
            <a:extLst>
              <a:ext uri="{FF2B5EF4-FFF2-40B4-BE49-F238E27FC236}">
                <a16:creationId xmlns="" xmlns:a16="http://schemas.microsoft.com/office/drawing/2014/main" id="{79DFA969-D970-47EC-D631-849F58C1394B}"/>
              </a:ext>
            </a:extLst>
          </p:cNvPr>
          <p:cNvSpPr txBox="1"/>
          <p:nvPr/>
        </p:nvSpPr>
        <p:spPr>
          <a:xfrm>
            <a:off x="1759236" y="1334129"/>
            <a:ext cx="8679914" cy="461665"/>
          </a:xfrm>
          <a:prstGeom prst="rect">
            <a:avLst/>
          </a:prstGeom>
          <a:noFill/>
        </p:spPr>
        <p:txBody>
          <a:bodyPr wrap="square" rtlCol="0">
            <a:spAutoFit/>
          </a:bodyPr>
          <a:lstStyle/>
          <a:p>
            <a:pPr algn="ctr"/>
            <a:r>
              <a:rPr lang="fr-FR" sz="2400" dirty="0">
                <a:solidFill>
                  <a:schemeClr val="bg1"/>
                </a:solidFill>
              </a:rPr>
              <a:t>TECHNOLOGIE CYCLE 4 – CLASSE DE CINQUIEME</a:t>
            </a:r>
          </a:p>
        </p:txBody>
      </p:sp>
      <p:sp>
        <p:nvSpPr>
          <p:cNvPr id="4" name="ZoneTexte 3"/>
          <p:cNvSpPr txBox="1"/>
          <p:nvPr/>
        </p:nvSpPr>
        <p:spPr>
          <a:xfrm>
            <a:off x="2231922" y="2944066"/>
            <a:ext cx="7737988" cy="1384995"/>
          </a:xfrm>
          <a:prstGeom prst="rect">
            <a:avLst/>
          </a:prstGeom>
          <a:noFill/>
        </p:spPr>
        <p:txBody>
          <a:bodyPr wrap="square" rtlCol="0">
            <a:spAutoFit/>
          </a:bodyPr>
          <a:lstStyle/>
          <a:p>
            <a:pPr algn="ctr"/>
            <a:r>
              <a:rPr lang="fr-FR" sz="2800" dirty="0">
                <a:solidFill>
                  <a:schemeClr val="bg1"/>
                </a:solidFill>
              </a:rPr>
              <a:t>Comment </a:t>
            </a:r>
            <a:r>
              <a:rPr lang="fr-FR" sz="2800" dirty="0" smtClean="0">
                <a:solidFill>
                  <a:schemeClr val="bg1"/>
                </a:solidFill>
              </a:rPr>
              <a:t>l'Intelligence Artificielle </a:t>
            </a:r>
            <a:r>
              <a:rPr lang="fr-FR" sz="2800" dirty="0">
                <a:solidFill>
                  <a:schemeClr val="bg1"/>
                </a:solidFill>
              </a:rPr>
              <a:t>rend-elle les voitures plus sûres en reconnaissant les panneaux de signalisation </a:t>
            </a:r>
            <a:r>
              <a:rPr lang="fr-FR" sz="2800" dirty="0" smtClean="0">
                <a:solidFill>
                  <a:schemeClr val="bg1"/>
                </a:solidFill>
              </a:rPr>
              <a:t>?</a:t>
            </a:r>
            <a:endParaRPr lang="fr-FR" sz="2800" dirty="0">
              <a:solidFill>
                <a:schemeClr val="bg1"/>
              </a:solidFill>
            </a:endParaRPr>
          </a:p>
        </p:txBody>
      </p:sp>
      <p:sp>
        <p:nvSpPr>
          <p:cNvPr id="5" name="ZoneTexte 4"/>
          <p:cNvSpPr txBox="1"/>
          <p:nvPr/>
        </p:nvSpPr>
        <p:spPr>
          <a:xfrm>
            <a:off x="2112212" y="2025445"/>
            <a:ext cx="7973962" cy="1046440"/>
          </a:xfrm>
          <a:prstGeom prst="rect">
            <a:avLst/>
          </a:prstGeom>
          <a:noFill/>
        </p:spPr>
        <p:txBody>
          <a:bodyPr wrap="square" rtlCol="0">
            <a:spAutoFit/>
          </a:bodyPr>
          <a:lstStyle/>
          <a:p>
            <a:r>
              <a:rPr lang="fr-FR" sz="4400" dirty="0">
                <a:solidFill>
                  <a:schemeClr val="bg1"/>
                </a:solidFill>
              </a:rPr>
              <a:t>Projet amélioration d’un OST :</a:t>
            </a:r>
            <a:r>
              <a:rPr lang="fr-FR" dirty="0">
                <a:solidFill>
                  <a:schemeClr val="bg1"/>
                </a:solidFill>
              </a:rPr>
              <a:t/>
            </a:r>
            <a:br>
              <a:rPr lang="fr-FR" dirty="0">
                <a:solidFill>
                  <a:schemeClr val="bg1"/>
                </a:solidFill>
              </a:rPr>
            </a:br>
            <a:endParaRPr lang="fr-FR" dirty="0">
              <a:solidFill>
                <a:schemeClr val="bg1"/>
              </a:solidFill>
            </a:endParaRPr>
          </a:p>
        </p:txBody>
      </p:sp>
    </p:spTree>
    <p:extLst>
      <p:ext uri="{BB962C8B-B14F-4D97-AF65-F5344CB8AC3E}">
        <p14:creationId xmlns:p14="http://schemas.microsoft.com/office/powerpoint/2010/main" val="608449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4EB9071C-2031-3CFB-0BC3-397502BDB9A0}"/>
              </a:ext>
            </a:extLst>
          </p:cNvPr>
          <p:cNvSpPr>
            <a:spLocks noGrp="1"/>
          </p:cNvSpPr>
          <p:nvPr>
            <p:ph type="title"/>
          </p:nvPr>
        </p:nvSpPr>
        <p:spPr/>
        <p:txBody>
          <a:bodyPr>
            <a:normAutofit fontScale="90000"/>
          </a:bodyPr>
          <a:lstStyle/>
          <a:p>
            <a:r>
              <a:rPr lang="fr-FR" dirty="0"/>
              <a:t>Technologie cycle 4 – BO du 29/02/2024</a:t>
            </a:r>
          </a:p>
        </p:txBody>
      </p:sp>
      <p:sp>
        <p:nvSpPr>
          <p:cNvPr id="7" name="ZoneTexte 6">
            <a:extLst>
              <a:ext uri="{FF2B5EF4-FFF2-40B4-BE49-F238E27FC236}">
                <a16:creationId xmlns="" xmlns:a16="http://schemas.microsoft.com/office/drawing/2014/main" id="{0A61B722-388B-18E2-411A-281F02AB4A7C}"/>
              </a:ext>
            </a:extLst>
          </p:cNvPr>
          <p:cNvSpPr txBox="1"/>
          <p:nvPr/>
        </p:nvSpPr>
        <p:spPr>
          <a:xfrm>
            <a:off x="208359" y="1577372"/>
            <a:ext cx="11775281" cy="1200329"/>
          </a:xfrm>
          <a:prstGeom prst="rect">
            <a:avLst/>
          </a:prstGeom>
          <a:noFill/>
        </p:spPr>
        <p:txBody>
          <a:bodyPr wrap="square">
            <a:spAutoFit/>
          </a:bodyPr>
          <a:lstStyle/>
          <a:p>
            <a:r>
              <a:rPr lang="fr-FR" sz="2400" dirty="0" smtClean="0">
                <a:effectLst/>
                <a:latin typeface="Helvetica" pitchFamily="2" charset="0"/>
              </a:rPr>
              <a:t>Thème 3 </a:t>
            </a:r>
            <a:r>
              <a:rPr lang="fr-FR" sz="2400" dirty="0">
                <a:latin typeface="Helvetica" pitchFamily="2" charset="0"/>
              </a:rPr>
              <a:t>: Création, conception, réalisation, innovation : des objets à concevoir et à réaliser.</a:t>
            </a:r>
          </a:p>
          <a:p>
            <a:endParaRPr lang="fr-FR" sz="2400" dirty="0">
              <a:effectLst/>
              <a:latin typeface="Helvetica" pitchFamily="2" charset="0"/>
            </a:endParaRPr>
          </a:p>
        </p:txBody>
      </p:sp>
      <p:sp>
        <p:nvSpPr>
          <p:cNvPr id="11" name="ZoneTexte 10">
            <a:extLst>
              <a:ext uri="{FF2B5EF4-FFF2-40B4-BE49-F238E27FC236}">
                <a16:creationId xmlns="" xmlns:a16="http://schemas.microsoft.com/office/drawing/2014/main" id="{69740140-8348-9640-9D4E-620523092F02}"/>
              </a:ext>
            </a:extLst>
          </p:cNvPr>
          <p:cNvSpPr txBox="1"/>
          <p:nvPr/>
        </p:nvSpPr>
        <p:spPr>
          <a:xfrm>
            <a:off x="208359" y="2781773"/>
            <a:ext cx="11312564" cy="4021614"/>
          </a:xfrm>
          <a:prstGeom prst="rect">
            <a:avLst/>
          </a:prstGeom>
          <a:noFill/>
        </p:spPr>
        <p:txBody>
          <a:bodyPr wrap="square">
            <a:spAutoFit/>
          </a:bodyPr>
          <a:lstStyle/>
          <a:p>
            <a:pPr marL="107950">
              <a:spcBef>
                <a:spcPts val="200"/>
              </a:spcBef>
            </a:pPr>
            <a:r>
              <a:rPr lang="fr-FR" sz="2000" b="1" dirty="0" smtClean="0">
                <a:solidFill>
                  <a:srgbClr val="000000"/>
                </a:solidFill>
                <a:effectLst/>
                <a:latin typeface="+mj-lt"/>
                <a:ea typeface="Calibri" panose="020F0502020204030204" pitchFamily="34" charset="0"/>
              </a:rPr>
              <a:t>Compétence(s) de fin de cycle</a:t>
            </a:r>
            <a:endParaRPr lang="fr-FR" sz="2000" b="1" dirty="0" smtClean="0">
              <a:effectLst/>
              <a:latin typeface="+mj-lt"/>
              <a:ea typeface="Calibri" panose="020F0502020204030204" pitchFamily="34" charset="0"/>
            </a:endParaRPr>
          </a:p>
          <a:p>
            <a:pPr marL="107950">
              <a:spcBef>
                <a:spcPts val="200"/>
              </a:spcBef>
            </a:pPr>
            <a:r>
              <a:rPr lang="fr-FR" dirty="0" smtClean="0">
                <a:solidFill>
                  <a:srgbClr val="000000"/>
                </a:solidFill>
                <a:latin typeface="+mj-lt"/>
                <a:ea typeface="Calibri" panose="020F0502020204030204" pitchFamily="34" charset="0"/>
              </a:rPr>
              <a:t>Concevoir, écrire, tester et mettre au point un programme.</a:t>
            </a:r>
          </a:p>
          <a:p>
            <a:pPr marL="107950">
              <a:spcBef>
                <a:spcPts val="200"/>
              </a:spcBef>
            </a:pPr>
            <a:r>
              <a:rPr lang="fr-FR" sz="1800" dirty="0" smtClean="0">
                <a:effectLst/>
                <a:latin typeface="+mj-lt"/>
                <a:ea typeface="Calibri" panose="020F0502020204030204" pitchFamily="34" charset="0"/>
              </a:rPr>
              <a:t> </a:t>
            </a:r>
          </a:p>
          <a:p>
            <a:pPr marL="107950">
              <a:spcBef>
                <a:spcPts val="200"/>
              </a:spcBef>
            </a:pPr>
            <a:r>
              <a:rPr lang="fr-FR" sz="2000" b="1" dirty="0" smtClean="0">
                <a:solidFill>
                  <a:srgbClr val="000000"/>
                </a:solidFill>
                <a:effectLst/>
                <a:latin typeface="+mj-lt"/>
                <a:ea typeface="Calibri" panose="020F0502020204030204" pitchFamily="34" charset="0"/>
              </a:rPr>
              <a:t>Repères de progressivité</a:t>
            </a:r>
            <a:endParaRPr lang="fr-FR" sz="2000" dirty="0" smtClean="0">
              <a:effectLst/>
              <a:latin typeface="+mj-lt"/>
              <a:ea typeface="Calibri" panose="020F0502020204030204" pitchFamily="34" charset="0"/>
            </a:endParaRPr>
          </a:p>
          <a:p>
            <a:pPr marL="285750" lvl="0" indent="-285750">
              <a:spcBef>
                <a:spcPts val="200"/>
              </a:spcBef>
              <a:buFont typeface="Arial" panose="020B0604020202020204" pitchFamily="34" charset="0"/>
              <a:buChar char="•"/>
            </a:pPr>
            <a:r>
              <a:rPr lang="fr-FR" dirty="0" smtClean="0">
                <a:solidFill>
                  <a:srgbClr val="000000"/>
                </a:solidFill>
                <a:latin typeface="+mj-lt"/>
                <a:ea typeface="Calibri" panose="020F0502020204030204" pitchFamily="34" charset="0"/>
              </a:rPr>
              <a:t>Analyser un programme simule fourni et tester s'il répond au besoin ou au problème posé</a:t>
            </a:r>
          </a:p>
          <a:p>
            <a:pPr marL="285750" lvl="0" indent="-285750">
              <a:spcBef>
                <a:spcPts val="200"/>
              </a:spcBef>
              <a:buFont typeface="Arial" panose="020B0604020202020204" pitchFamily="34" charset="0"/>
              <a:buChar char="•"/>
            </a:pPr>
            <a:r>
              <a:rPr lang="fr-FR" dirty="0" smtClean="0">
                <a:solidFill>
                  <a:srgbClr val="000000"/>
                </a:solidFill>
                <a:latin typeface="+mj-lt"/>
                <a:ea typeface="Calibri" panose="020F0502020204030204" pitchFamily="34" charset="0"/>
              </a:rPr>
              <a:t>Modifier un programme fourni pour répondre au besoin ou à un problème posé</a:t>
            </a:r>
          </a:p>
          <a:p>
            <a:pPr marL="285750" lvl="0" indent="-285750">
              <a:spcBef>
                <a:spcPts val="200"/>
              </a:spcBef>
              <a:buFont typeface="Arial" panose="020B0604020202020204" pitchFamily="34" charset="0"/>
              <a:buChar char="•"/>
            </a:pPr>
            <a:r>
              <a:rPr lang="fr-FR" dirty="0" smtClean="0">
                <a:solidFill>
                  <a:srgbClr val="000000"/>
                </a:solidFill>
                <a:latin typeface="+mj-lt"/>
                <a:ea typeface="Calibri" panose="020F0502020204030204" pitchFamily="34" charset="0"/>
              </a:rPr>
              <a:t>Réaliser et mettre au point un programme simple commandant un OST</a:t>
            </a:r>
          </a:p>
          <a:p>
            <a:pPr lvl="0">
              <a:spcBef>
                <a:spcPts val="200"/>
              </a:spcBef>
            </a:pPr>
            <a:endParaRPr lang="fr-FR" sz="2000" b="1" dirty="0" smtClean="0">
              <a:solidFill>
                <a:srgbClr val="000000"/>
              </a:solidFill>
              <a:latin typeface="+mj-lt"/>
            </a:endParaRPr>
          </a:p>
          <a:p>
            <a:pPr lvl="0">
              <a:spcBef>
                <a:spcPts val="200"/>
              </a:spcBef>
            </a:pPr>
            <a:r>
              <a:rPr lang="fr-FR" sz="2000" b="1" dirty="0" smtClean="0">
                <a:solidFill>
                  <a:srgbClr val="000000"/>
                </a:solidFill>
                <a:latin typeface="+mj-lt"/>
              </a:rPr>
              <a:t>Connaissances </a:t>
            </a:r>
          </a:p>
          <a:p>
            <a:pPr marL="285750" indent="-285750">
              <a:buFont typeface="Arial" panose="020B0604020202020204" pitchFamily="34" charset="0"/>
              <a:buChar char="•"/>
            </a:pPr>
            <a:r>
              <a:rPr lang="fr-FR" dirty="0" smtClean="0">
                <a:solidFill>
                  <a:srgbClr val="000000"/>
                </a:solidFill>
                <a:latin typeface="+mj-lt"/>
              </a:rPr>
              <a:t>la structuration d’un programme (organisation, modularité, commentaires).</a:t>
            </a:r>
          </a:p>
          <a:p>
            <a:pPr marL="285750" indent="-285750">
              <a:buFont typeface="Arial" panose="020B0604020202020204" pitchFamily="34" charset="0"/>
              <a:buChar char="•"/>
            </a:pPr>
            <a:r>
              <a:rPr lang="fr-FR" dirty="0" smtClean="0">
                <a:solidFill>
                  <a:srgbClr val="000000"/>
                </a:solidFill>
                <a:latin typeface="+mj-lt"/>
              </a:rPr>
              <a:t>Algorithmique et programmation </a:t>
            </a:r>
            <a:r>
              <a:rPr lang="fr-FR" dirty="0">
                <a:solidFill>
                  <a:srgbClr val="000000"/>
                </a:solidFill>
                <a:latin typeface="+mj-lt"/>
              </a:rPr>
              <a:t>:  Programmation graphique par </a:t>
            </a:r>
            <a:r>
              <a:rPr lang="fr-FR" dirty="0" smtClean="0">
                <a:solidFill>
                  <a:srgbClr val="000000"/>
                </a:solidFill>
                <a:latin typeface="+mj-lt"/>
              </a:rPr>
              <a:t>blocs ; instruction conditionnelle </a:t>
            </a:r>
            <a:r>
              <a:rPr lang="fr-FR" dirty="0">
                <a:solidFill>
                  <a:srgbClr val="000000"/>
                </a:solidFill>
                <a:latin typeface="+mj-lt"/>
              </a:rPr>
              <a:t>; instructions itératives  déclenchement d’une séquence d’instructions par un évènement ; </a:t>
            </a:r>
            <a:r>
              <a:rPr lang="fr-FR" dirty="0" smtClean="0">
                <a:solidFill>
                  <a:srgbClr val="000000"/>
                </a:solidFill>
                <a:latin typeface="+mj-lt"/>
              </a:rPr>
              <a:t> </a:t>
            </a:r>
            <a:r>
              <a:rPr lang="fr-FR" dirty="0">
                <a:solidFill>
                  <a:srgbClr val="000000"/>
                </a:solidFill>
                <a:latin typeface="+mj-lt"/>
              </a:rPr>
              <a:t>entrées ou sorties d’un programme (données issues par exemple de capteurs IHM et sorties pouvant être en lien avec un actionneur, fichiers</a:t>
            </a:r>
            <a:r>
              <a:rPr lang="fr-FR" dirty="0" smtClean="0">
                <a:solidFill>
                  <a:srgbClr val="000000"/>
                </a:solidFill>
                <a:latin typeface="+mj-lt"/>
              </a:rPr>
              <a:t>).</a:t>
            </a:r>
            <a:endParaRPr lang="fr-FR" sz="2400" dirty="0">
              <a:effectLst/>
              <a:latin typeface="+mj-lt"/>
            </a:endParaRPr>
          </a:p>
        </p:txBody>
      </p:sp>
      <p:sp>
        <p:nvSpPr>
          <p:cNvPr id="3" name="ZoneTexte 2">
            <a:extLst>
              <a:ext uri="{FF2B5EF4-FFF2-40B4-BE49-F238E27FC236}">
                <a16:creationId xmlns="" xmlns:a16="http://schemas.microsoft.com/office/drawing/2014/main" id="{336214AC-6277-0B87-4292-0D19278888F0}"/>
              </a:ext>
            </a:extLst>
          </p:cNvPr>
          <p:cNvSpPr txBox="1"/>
          <p:nvPr/>
        </p:nvSpPr>
        <p:spPr>
          <a:xfrm>
            <a:off x="1651818" y="2177536"/>
            <a:ext cx="10279325" cy="707886"/>
          </a:xfrm>
          <a:prstGeom prst="rect">
            <a:avLst/>
          </a:prstGeom>
          <a:noFill/>
        </p:spPr>
        <p:txBody>
          <a:bodyPr wrap="square">
            <a:spAutoFit/>
          </a:bodyPr>
          <a:lstStyle/>
          <a:p>
            <a:pPr algn="ctr">
              <a:spcAft>
                <a:spcPts val="1200"/>
              </a:spcAft>
            </a:pPr>
            <a:r>
              <a:rPr lang="fr-FR" sz="2000" b="1" dirty="0">
                <a:latin typeface="Arial" panose="020B0604020202020204" pitchFamily="34" charset="0"/>
                <a:ea typeface="Calibri" panose="020F0502020204030204" pitchFamily="34" charset="0"/>
              </a:rPr>
              <a:t>Comment l'Intelligence Artificielle rend-elle les voitures plus sûres en reconnaissant les panneaux de signalisation ?</a:t>
            </a:r>
          </a:p>
        </p:txBody>
      </p:sp>
    </p:spTree>
    <p:extLst>
      <p:ext uri="{BB962C8B-B14F-4D97-AF65-F5344CB8AC3E}">
        <p14:creationId xmlns:p14="http://schemas.microsoft.com/office/powerpoint/2010/main" val="3112850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3958" y="2505669"/>
            <a:ext cx="3194755" cy="398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ZoneTexte 21"/>
          <p:cNvSpPr txBox="1"/>
          <p:nvPr/>
        </p:nvSpPr>
        <p:spPr>
          <a:xfrm>
            <a:off x="4545084" y="5836901"/>
            <a:ext cx="3252993" cy="215444"/>
          </a:xfrm>
          <a:prstGeom prst="rect">
            <a:avLst/>
          </a:prstGeom>
          <a:noFill/>
        </p:spPr>
        <p:txBody>
          <a:bodyPr wrap="square" rtlCol="0">
            <a:spAutoFit/>
          </a:bodyPr>
          <a:lstStyle/>
          <a:p>
            <a:r>
              <a:rPr lang="fr-FR" sz="800" dirty="0" smtClean="0"/>
              <a:t>Fichier à télécharger :</a:t>
            </a:r>
            <a:endParaRPr lang="fr-FR" sz="800" dirty="0"/>
          </a:p>
        </p:txBody>
      </p:sp>
      <p:sp>
        <p:nvSpPr>
          <p:cNvPr id="21" name="ZoneTexte 20"/>
          <p:cNvSpPr txBox="1"/>
          <p:nvPr/>
        </p:nvSpPr>
        <p:spPr>
          <a:xfrm>
            <a:off x="4545085" y="4531425"/>
            <a:ext cx="3252993" cy="215444"/>
          </a:xfrm>
          <a:prstGeom prst="rect">
            <a:avLst/>
          </a:prstGeom>
          <a:noFill/>
        </p:spPr>
        <p:txBody>
          <a:bodyPr wrap="square" rtlCol="0">
            <a:spAutoFit/>
          </a:bodyPr>
          <a:lstStyle/>
          <a:p>
            <a:r>
              <a:rPr lang="fr-FR" sz="800" dirty="0" smtClean="0"/>
              <a:t>Lien vers le site en ligne :</a:t>
            </a:r>
            <a:endParaRPr lang="fr-FR" sz="800" dirty="0"/>
          </a:p>
        </p:txBody>
      </p:sp>
      <p:pic>
        <p:nvPicPr>
          <p:cNvPr id="1033" name="Picture 9" descr="Teachable Machine - Une solution No Code pour classifier des images - Blog  Ineat">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1520" y="4761697"/>
            <a:ext cx="2969344" cy="603582"/>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Fichier - Icônes interface gratuites">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967" y="5500671"/>
            <a:ext cx="1103348" cy="1103348"/>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a:extLst>
              <a:ext uri="{FF2B5EF4-FFF2-40B4-BE49-F238E27FC236}">
                <a16:creationId xmlns="" xmlns:a16="http://schemas.microsoft.com/office/drawing/2014/main" id="{4EB9071C-2031-3CFB-0BC3-397502BDB9A0}"/>
              </a:ext>
            </a:extLst>
          </p:cNvPr>
          <p:cNvSpPr>
            <a:spLocks noGrp="1"/>
          </p:cNvSpPr>
          <p:nvPr>
            <p:ph type="title"/>
          </p:nvPr>
        </p:nvSpPr>
        <p:spPr/>
        <p:txBody>
          <a:bodyPr>
            <a:normAutofit fontScale="90000"/>
          </a:bodyPr>
          <a:lstStyle/>
          <a:p>
            <a:r>
              <a:rPr lang="fr-FR" dirty="0"/>
              <a:t>Séance 1 – Découverte, Plongée dans l'IA :</a:t>
            </a:r>
          </a:p>
        </p:txBody>
      </p:sp>
      <p:sp>
        <p:nvSpPr>
          <p:cNvPr id="5" name="ZoneTexte 4">
            <a:extLst>
              <a:ext uri="{FF2B5EF4-FFF2-40B4-BE49-F238E27FC236}">
                <a16:creationId xmlns="" xmlns:a16="http://schemas.microsoft.com/office/drawing/2014/main" id="{0A764A00-364E-6F7F-2DED-494236D2995F}"/>
              </a:ext>
            </a:extLst>
          </p:cNvPr>
          <p:cNvSpPr txBox="1"/>
          <p:nvPr/>
        </p:nvSpPr>
        <p:spPr>
          <a:xfrm>
            <a:off x="254793" y="1859340"/>
            <a:ext cx="3707607" cy="646331"/>
          </a:xfrm>
          <a:prstGeom prst="rect">
            <a:avLst/>
          </a:prstGeom>
          <a:noFill/>
        </p:spPr>
        <p:txBody>
          <a:bodyPr wrap="square">
            <a:spAutoFit/>
          </a:bodyPr>
          <a:lstStyle/>
          <a:p>
            <a:pPr algn="just"/>
            <a:r>
              <a:rPr lang="fr-FR" sz="3600" b="1" dirty="0">
                <a:effectLst/>
                <a:latin typeface="+mj-lt"/>
              </a:rPr>
              <a:t>Activité préalable</a:t>
            </a:r>
          </a:p>
        </p:txBody>
      </p:sp>
      <p:sp>
        <p:nvSpPr>
          <p:cNvPr id="4" name="ZoneTexte 3">
            <a:extLst>
              <a:ext uri="{FF2B5EF4-FFF2-40B4-BE49-F238E27FC236}">
                <a16:creationId xmlns="" xmlns:a16="http://schemas.microsoft.com/office/drawing/2014/main" id="{15351106-A462-B2FC-A74D-D872626FDE3D}"/>
              </a:ext>
            </a:extLst>
          </p:cNvPr>
          <p:cNvSpPr txBox="1"/>
          <p:nvPr/>
        </p:nvSpPr>
        <p:spPr>
          <a:xfrm>
            <a:off x="4521995" y="1859339"/>
            <a:ext cx="3707607" cy="646331"/>
          </a:xfrm>
          <a:prstGeom prst="rect">
            <a:avLst/>
          </a:prstGeom>
          <a:noFill/>
        </p:spPr>
        <p:txBody>
          <a:bodyPr wrap="square">
            <a:spAutoFit/>
          </a:bodyPr>
          <a:lstStyle/>
          <a:p>
            <a:pPr algn="just"/>
            <a:r>
              <a:rPr lang="fr-FR" sz="3600" b="1" dirty="0">
                <a:effectLst/>
                <a:latin typeface="+mj-lt"/>
              </a:rPr>
              <a:t>Activité en classe</a:t>
            </a:r>
          </a:p>
        </p:txBody>
      </p:sp>
      <p:sp>
        <p:nvSpPr>
          <p:cNvPr id="6" name="ZoneTexte 5">
            <a:extLst>
              <a:ext uri="{FF2B5EF4-FFF2-40B4-BE49-F238E27FC236}">
                <a16:creationId xmlns="" xmlns:a16="http://schemas.microsoft.com/office/drawing/2014/main" id="{88B10DD2-A146-CF8A-8FF0-B2575EA50F83}"/>
              </a:ext>
            </a:extLst>
          </p:cNvPr>
          <p:cNvSpPr txBox="1"/>
          <p:nvPr/>
        </p:nvSpPr>
        <p:spPr>
          <a:xfrm>
            <a:off x="8229602" y="1859338"/>
            <a:ext cx="3707607" cy="646331"/>
          </a:xfrm>
          <a:prstGeom prst="rect">
            <a:avLst/>
          </a:prstGeom>
          <a:noFill/>
        </p:spPr>
        <p:txBody>
          <a:bodyPr wrap="square">
            <a:spAutoFit/>
          </a:bodyPr>
          <a:lstStyle/>
          <a:p>
            <a:pPr algn="ctr"/>
            <a:r>
              <a:rPr lang="fr-FR" sz="3600" b="1" dirty="0">
                <a:effectLst/>
                <a:latin typeface="+mj-lt"/>
              </a:rPr>
              <a:t>Trace écrite</a:t>
            </a:r>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328" y="2605548"/>
            <a:ext cx="2730543" cy="3582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ZoneTexte 2"/>
          <p:cNvSpPr txBox="1"/>
          <p:nvPr/>
        </p:nvSpPr>
        <p:spPr>
          <a:xfrm>
            <a:off x="4521994" y="2684206"/>
            <a:ext cx="3019347" cy="1754326"/>
          </a:xfrm>
          <a:prstGeom prst="rect">
            <a:avLst/>
          </a:prstGeom>
          <a:noFill/>
        </p:spPr>
        <p:txBody>
          <a:bodyPr wrap="square" rtlCol="0">
            <a:spAutoFit/>
          </a:bodyPr>
          <a:lstStyle/>
          <a:p>
            <a:pPr algn="ctr"/>
            <a:r>
              <a:rPr lang="fr-FR" dirty="0" smtClean="0"/>
              <a:t>Découverte de la </a:t>
            </a:r>
            <a:r>
              <a:rPr lang="fr-FR" dirty="0" err="1" smtClean="0"/>
              <a:t>Teachable</a:t>
            </a:r>
            <a:r>
              <a:rPr lang="fr-FR" dirty="0" smtClean="0"/>
              <a:t> Machine, </a:t>
            </a:r>
            <a:r>
              <a:rPr lang="fr-FR" dirty="0"/>
              <a:t>qui permet de créer des modèles de machine </a:t>
            </a:r>
            <a:r>
              <a:rPr lang="fr-FR" dirty="0" err="1"/>
              <a:t>learning</a:t>
            </a:r>
            <a:r>
              <a:rPr lang="fr-FR" dirty="0"/>
              <a:t> rapidement et facilement.</a:t>
            </a:r>
          </a:p>
        </p:txBody>
      </p:sp>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60881" y="146493"/>
            <a:ext cx="6932124" cy="6457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91313" y="620669"/>
            <a:ext cx="4238289" cy="58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synthese machine learni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2883" y="131964"/>
            <a:ext cx="11957396" cy="672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1058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2900" y="2465298"/>
            <a:ext cx="3438326" cy="410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7" descr="Fichier - Icônes interface gratuite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9312" y="5462309"/>
            <a:ext cx="1103348" cy="110334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5703" y="2505672"/>
            <a:ext cx="3090228" cy="3357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re 1">
            <a:extLst>
              <a:ext uri="{FF2B5EF4-FFF2-40B4-BE49-F238E27FC236}">
                <a16:creationId xmlns="" xmlns:a16="http://schemas.microsoft.com/office/drawing/2014/main" id="{4EB9071C-2031-3CFB-0BC3-397502BDB9A0}"/>
              </a:ext>
            </a:extLst>
          </p:cNvPr>
          <p:cNvSpPr>
            <a:spLocks noGrp="1"/>
          </p:cNvSpPr>
          <p:nvPr>
            <p:ph type="title"/>
          </p:nvPr>
        </p:nvSpPr>
        <p:spPr/>
        <p:txBody>
          <a:bodyPr>
            <a:normAutofit fontScale="90000"/>
          </a:bodyPr>
          <a:lstStyle/>
          <a:p>
            <a:r>
              <a:rPr lang="fr-FR" dirty="0"/>
              <a:t>Séance 2 – Optimisation du Modèle</a:t>
            </a:r>
          </a:p>
        </p:txBody>
      </p:sp>
      <p:sp>
        <p:nvSpPr>
          <p:cNvPr id="5" name="ZoneTexte 4">
            <a:extLst>
              <a:ext uri="{FF2B5EF4-FFF2-40B4-BE49-F238E27FC236}">
                <a16:creationId xmlns="" xmlns:a16="http://schemas.microsoft.com/office/drawing/2014/main" id="{0A764A00-364E-6F7F-2DED-494236D2995F}"/>
              </a:ext>
            </a:extLst>
          </p:cNvPr>
          <p:cNvSpPr txBox="1"/>
          <p:nvPr/>
        </p:nvSpPr>
        <p:spPr>
          <a:xfrm>
            <a:off x="254793" y="1859340"/>
            <a:ext cx="3707607" cy="646331"/>
          </a:xfrm>
          <a:prstGeom prst="rect">
            <a:avLst/>
          </a:prstGeom>
          <a:noFill/>
        </p:spPr>
        <p:txBody>
          <a:bodyPr wrap="square">
            <a:spAutoFit/>
          </a:bodyPr>
          <a:lstStyle/>
          <a:p>
            <a:pPr algn="just"/>
            <a:r>
              <a:rPr lang="fr-FR" sz="3600" b="1" dirty="0">
                <a:effectLst/>
                <a:latin typeface="+mj-lt"/>
              </a:rPr>
              <a:t>Activité préalable</a:t>
            </a:r>
          </a:p>
        </p:txBody>
      </p:sp>
      <p:sp>
        <p:nvSpPr>
          <p:cNvPr id="4" name="ZoneTexte 3">
            <a:extLst>
              <a:ext uri="{FF2B5EF4-FFF2-40B4-BE49-F238E27FC236}">
                <a16:creationId xmlns="" xmlns:a16="http://schemas.microsoft.com/office/drawing/2014/main" id="{15351106-A462-B2FC-A74D-D872626FDE3D}"/>
              </a:ext>
            </a:extLst>
          </p:cNvPr>
          <p:cNvSpPr txBox="1"/>
          <p:nvPr/>
        </p:nvSpPr>
        <p:spPr>
          <a:xfrm>
            <a:off x="4521995" y="1859339"/>
            <a:ext cx="3707607" cy="646331"/>
          </a:xfrm>
          <a:prstGeom prst="rect">
            <a:avLst/>
          </a:prstGeom>
          <a:noFill/>
        </p:spPr>
        <p:txBody>
          <a:bodyPr wrap="square">
            <a:spAutoFit/>
          </a:bodyPr>
          <a:lstStyle/>
          <a:p>
            <a:pPr algn="just"/>
            <a:r>
              <a:rPr lang="fr-FR" sz="3600" b="1" dirty="0">
                <a:effectLst/>
                <a:latin typeface="+mj-lt"/>
              </a:rPr>
              <a:t>Activité en classe</a:t>
            </a:r>
          </a:p>
        </p:txBody>
      </p:sp>
      <p:sp>
        <p:nvSpPr>
          <p:cNvPr id="6" name="ZoneTexte 5">
            <a:extLst>
              <a:ext uri="{FF2B5EF4-FFF2-40B4-BE49-F238E27FC236}">
                <a16:creationId xmlns="" xmlns:a16="http://schemas.microsoft.com/office/drawing/2014/main" id="{88B10DD2-A146-CF8A-8FF0-B2575EA50F83}"/>
              </a:ext>
            </a:extLst>
          </p:cNvPr>
          <p:cNvSpPr txBox="1"/>
          <p:nvPr/>
        </p:nvSpPr>
        <p:spPr>
          <a:xfrm>
            <a:off x="8229602" y="1859338"/>
            <a:ext cx="3707607" cy="646331"/>
          </a:xfrm>
          <a:prstGeom prst="rect">
            <a:avLst/>
          </a:prstGeom>
          <a:noFill/>
        </p:spPr>
        <p:txBody>
          <a:bodyPr wrap="square">
            <a:spAutoFit/>
          </a:bodyPr>
          <a:lstStyle/>
          <a:p>
            <a:pPr algn="ctr"/>
            <a:r>
              <a:rPr lang="fr-FR" sz="3600" b="1" dirty="0">
                <a:effectLst/>
                <a:latin typeface="+mj-lt"/>
              </a:rPr>
              <a:t>Trace écrite</a:t>
            </a:r>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4793" y="2782732"/>
            <a:ext cx="3434259" cy="2151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7590" y="5400985"/>
            <a:ext cx="1233488"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90986" y="1214748"/>
            <a:ext cx="7916863"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589" y="189966"/>
            <a:ext cx="5504861" cy="6564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8516" y="175681"/>
            <a:ext cx="8349648" cy="6579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976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4EB9071C-2031-3CFB-0BC3-397502BDB9A0}"/>
              </a:ext>
            </a:extLst>
          </p:cNvPr>
          <p:cNvSpPr>
            <a:spLocks noGrp="1"/>
          </p:cNvSpPr>
          <p:nvPr>
            <p:ph type="title"/>
          </p:nvPr>
        </p:nvSpPr>
        <p:spPr/>
        <p:txBody>
          <a:bodyPr>
            <a:normAutofit fontScale="90000"/>
          </a:bodyPr>
          <a:lstStyle/>
          <a:p>
            <a:r>
              <a:rPr lang="fr-FR" dirty="0"/>
              <a:t>Séance 3 – Évaluation</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9369" y="1730478"/>
            <a:ext cx="4406592" cy="4987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2982" y="4769976"/>
            <a:ext cx="5745163"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descr="Fichier - Icônes interface gratuite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9634" y="5614332"/>
            <a:ext cx="1103348" cy="110334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20426" y="1730478"/>
            <a:ext cx="4050274" cy="3039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624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Atlas">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 xmlns:thm15="http://schemas.microsoft.com/office/thememl/2012/main" name="Atlas" id="{5156B0E4-0EB1-49FE-A26B-15F6F698AEC6}" vid="{C0CB9708-C445-4049-9D7F-4C8684E69AF3}"/>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2476</TotalTime>
  <Words>284</Words>
  <Application>Microsoft Office PowerPoint</Application>
  <PresentationFormat>Personnalisé</PresentationFormat>
  <Paragraphs>83</Paragraphs>
  <Slides>5</Slides>
  <Notes>5</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Atlas</vt:lpstr>
      <vt:lpstr>  3 séances</vt:lpstr>
      <vt:lpstr>Technologie cycle 4 – BO du 29/02/2024</vt:lpstr>
      <vt:lpstr>Séance 1 – Découverte, Plongée dans l'IA :</vt:lpstr>
      <vt:lpstr>Séance 2 – Optimisation du Modèle</vt:lpstr>
      <vt:lpstr>Séance 3 – Évaluation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Intelligence Artificielle et Technologie au collège</dc:title>
  <dc:creator>Rudy ALBA</dc:creator>
  <cp:lastModifiedBy>jj kocaj</cp:lastModifiedBy>
  <cp:revision>41</cp:revision>
  <dcterms:created xsi:type="dcterms:W3CDTF">2024-01-18T07:25:22Z</dcterms:created>
  <dcterms:modified xsi:type="dcterms:W3CDTF">2024-04-07T12:45:10Z</dcterms:modified>
</cp:coreProperties>
</file>